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5143500" cx="9144000"/>
  <p:notesSz cx="6858000" cy="9144000"/>
  <p:embeddedFontLst>
    <p:embeddedFont>
      <p:font typeface="La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Lato-bold.fntdata"/><Relationship Id="rId10" Type="http://schemas.openxmlformats.org/officeDocument/2006/relationships/slide" Target="slides/slide6.xml"/><Relationship Id="rId54" Type="http://schemas.openxmlformats.org/officeDocument/2006/relationships/font" Target="fonts/Lato-regular.fntdata"/><Relationship Id="rId13" Type="http://schemas.openxmlformats.org/officeDocument/2006/relationships/slide" Target="slides/slide9.xml"/><Relationship Id="rId57" Type="http://schemas.openxmlformats.org/officeDocument/2006/relationships/font" Target="fonts/Lato-boldItalic.fntdata"/><Relationship Id="rId12" Type="http://schemas.openxmlformats.org/officeDocument/2006/relationships/slide" Target="slides/slide8.xml"/><Relationship Id="rId56" Type="http://schemas.openxmlformats.org/officeDocument/2006/relationships/font" Target="fonts/Lato-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4a0b65fc8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4a0b65fc8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4a0b65fc8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4a0b65fc8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4a0b65fc8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4a0b65fc8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4a0b65fc8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4a0b65fc8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4a0b65fc8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4a0b65fc8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4a0b65fc8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4a0b65fc8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4a0b65fc8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4a0b65fc8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4a0b65fc8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4a0b65fc8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4a0b65fc8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4a0b65fc8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4a0b65fc8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4a0b65fc8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41bcc1711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41bcc1711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4a0b65fc8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4a0b65fc8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4a0b65fc8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4a0b65fc8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4a0b65fc8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4a0b65fc8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4a0b65fc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4a0b65fc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41f9e16f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41f9e16f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23072435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23072435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23072435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23072435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23072435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23072435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23072435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23072435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23072435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23072435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4a0b65fc8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4a0b65fc8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23072435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23072435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3e15d772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3e15d772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3e15d772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3e15d772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23072435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23072435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23072435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23072435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6f159ac553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f159ac553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6f159ac553_1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f159ac553_1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6f159ac553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f159ac553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6f16d2b08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f16d2b08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23072435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23072435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4a0b65fc8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4a0b65fc8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23072435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23072435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6f159ac553_1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f159ac553_1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6f16d2b08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6f16d2b08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6f159ac553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f159ac553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ba9955c30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ba9955c30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e3e15d772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e3e15d772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3e15d772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3e15d772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ba9955c30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ba9955c30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ba9955c30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ba9955c30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43705ba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43705ba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4a0b65fc8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4a0b65fc8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4a0b65fc8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4a0b65fc8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4a0b65fc8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e4a0b65fc8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4a0b65fc8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4a0b65fc8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4a0b65fc8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4a0b65fc8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6" name="Google Shape;16;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5" name="Shape 55"/>
        <p:cNvGrpSpPr/>
        <p:nvPr/>
      </p:nvGrpSpPr>
      <p:grpSpPr>
        <a:xfrm>
          <a:off x="0" y="0"/>
          <a:ext cx="0" cy="0"/>
          <a:chOff x="0" y="0"/>
          <a:chExt cx="0" cy="0"/>
        </a:xfrm>
      </p:grpSpPr>
      <p:sp>
        <p:nvSpPr>
          <p:cNvPr id="56" name="Google Shape;56;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7" name="Google Shape;57;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58" name="Google Shape;58;p13"/>
          <p:cNvSpPr txBox="1"/>
          <p:nvPr>
            <p:ph idx="10" type="dt"/>
          </p:nvPr>
        </p:nvSpPr>
        <p:spPr>
          <a:xfrm>
            <a:off x="457200" y="4683919"/>
            <a:ext cx="2133600" cy="357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Font typeface="Lato"/>
              <a:buNone/>
              <a:defRPr>
                <a:latin typeface="Lato"/>
                <a:ea typeface="Lato"/>
                <a:cs typeface="Lato"/>
                <a:sym typeface="Lat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13"/>
          <p:cNvSpPr txBox="1"/>
          <p:nvPr>
            <p:ph idx="11" type="ftr"/>
          </p:nvPr>
        </p:nvSpPr>
        <p:spPr>
          <a:xfrm>
            <a:off x="3124200" y="4683919"/>
            <a:ext cx="2895600" cy="357300"/>
          </a:xfrm>
          <a:prstGeom prst="rect">
            <a:avLst/>
          </a:prstGeom>
          <a:noFill/>
          <a:ln>
            <a:noFill/>
          </a:ln>
        </p:spPr>
        <p:txBody>
          <a:bodyPr anchorCtr="0" anchor="t" bIns="45700" lIns="91425" spcFirstLastPara="1" rIns="91425" wrap="square" tIns="45700">
            <a:noAutofit/>
          </a:bodyPr>
          <a:lstStyle>
            <a:lvl1pPr lvl="0" rtl="0" algn="ctr">
              <a:spcBef>
                <a:spcPts val="0"/>
              </a:spcBef>
              <a:spcAft>
                <a:spcPts val="0"/>
              </a:spcAft>
              <a:buSzPts val="1400"/>
              <a:buFont typeface="Lato"/>
              <a:buNone/>
              <a:defRPr>
                <a:latin typeface="Lato"/>
                <a:ea typeface="Lato"/>
                <a:cs typeface="Lato"/>
                <a:sym typeface="Lat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3"/>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rmAutofit/>
          </a:bodyPr>
          <a:lstStyle>
            <a:lvl1pPr indent="0" lvl="0" marL="0" marR="0" rtl="0" algn="r">
              <a:spcBef>
                <a:spcPts val="0"/>
              </a:spcBef>
              <a:spcAft>
                <a:spcPts val="0"/>
              </a:spcAft>
              <a:buNone/>
              <a:defRPr sz="1400">
                <a:solidFill>
                  <a:schemeClr val="dk1"/>
                </a:solidFill>
                <a:latin typeface="Arial"/>
                <a:ea typeface="Arial"/>
                <a:cs typeface="Arial"/>
                <a:sym typeface="Arial"/>
              </a:defRPr>
            </a:lvl1pPr>
            <a:lvl2pPr indent="0" lvl="1" marL="0" marR="0" rtl="0" algn="r">
              <a:spcBef>
                <a:spcPts val="0"/>
              </a:spcBef>
              <a:spcAft>
                <a:spcPts val="0"/>
              </a:spcAft>
              <a:buNone/>
              <a:defRPr sz="1400">
                <a:solidFill>
                  <a:schemeClr val="dk1"/>
                </a:solidFill>
                <a:latin typeface="Arial"/>
                <a:ea typeface="Arial"/>
                <a:cs typeface="Arial"/>
                <a:sym typeface="Arial"/>
              </a:defRPr>
            </a:lvl2pPr>
            <a:lvl3pPr indent="0" lvl="2" marL="0" marR="0" rtl="0" algn="r">
              <a:spcBef>
                <a:spcPts val="0"/>
              </a:spcBef>
              <a:spcAft>
                <a:spcPts val="0"/>
              </a:spcAft>
              <a:buNone/>
              <a:defRPr sz="1400">
                <a:solidFill>
                  <a:schemeClr val="dk1"/>
                </a:solidFill>
                <a:latin typeface="Arial"/>
                <a:ea typeface="Arial"/>
                <a:cs typeface="Arial"/>
                <a:sym typeface="Arial"/>
              </a:defRPr>
            </a:lvl3pPr>
            <a:lvl4pPr indent="0" lvl="3" marL="0" marR="0" rtl="0" algn="r">
              <a:spcBef>
                <a:spcPts val="0"/>
              </a:spcBef>
              <a:spcAft>
                <a:spcPts val="0"/>
              </a:spcAft>
              <a:buNone/>
              <a:defRPr sz="1400">
                <a:solidFill>
                  <a:schemeClr val="dk1"/>
                </a:solidFill>
                <a:latin typeface="Arial"/>
                <a:ea typeface="Arial"/>
                <a:cs typeface="Arial"/>
                <a:sym typeface="Arial"/>
              </a:defRPr>
            </a:lvl4pPr>
            <a:lvl5pPr indent="0" lvl="4" marL="0" marR="0" rtl="0" algn="r">
              <a:spcBef>
                <a:spcPts val="0"/>
              </a:spcBef>
              <a:spcAft>
                <a:spcPts val="0"/>
              </a:spcAft>
              <a:buNone/>
              <a:defRPr sz="1400">
                <a:solidFill>
                  <a:schemeClr val="dk1"/>
                </a:solidFill>
                <a:latin typeface="Arial"/>
                <a:ea typeface="Arial"/>
                <a:cs typeface="Arial"/>
                <a:sym typeface="Arial"/>
              </a:defRPr>
            </a:lvl5pPr>
            <a:lvl6pPr indent="0" lvl="5" marL="0" marR="0" rtl="0" algn="r">
              <a:spcBef>
                <a:spcPts val="0"/>
              </a:spcBef>
              <a:spcAft>
                <a:spcPts val="0"/>
              </a:spcAft>
              <a:buNone/>
              <a:defRPr sz="1400">
                <a:solidFill>
                  <a:schemeClr val="dk1"/>
                </a:solidFill>
                <a:latin typeface="Arial"/>
                <a:ea typeface="Arial"/>
                <a:cs typeface="Arial"/>
                <a:sym typeface="Arial"/>
              </a:defRPr>
            </a:lvl6pPr>
            <a:lvl7pPr indent="0" lvl="6" marL="0" marR="0" rtl="0" algn="r">
              <a:spcBef>
                <a:spcPts val="0"/>
              </a:spcBef>
              <a:spcAft>
                <a:spcPts val="0"/>
              </a:spcAft>
              <a:buNone/>
              <a:defRPr sz="1400">
                <a:solidFill>
                  <a:schemeClr val="dk1"/>
                </a:solidFill>
                <a:latin typeface="Arial"/>
                <a:ea typeface="Arial"/>
                <a:cs typeface="Arial"/>
                <a:sym typeface="Arial"/>
              </a:defRPr>
            </a:lvl7pPr>
            <a:lvl8pPr indent="0" lvl="7" marL="0" marR="0" rtl="0" algn="r">
              <a:spcBef>
                <a:spcPts val="0"/>
              </a:spcBef>
              <a:spcAft>
                <a:spcPts val="0"/>
              </a:spcAft>
              <a:buNone/>
              <a:defRPr sz="1400">
                <a:solidFill>
                  <a:schemeClr val="dk1"/>
                </a:solidFill>
                <a:latin typeface="Arial"/>
                <a:ea typeface="Arial"/>
                <a:cs typeface="Arial"/>
                <a:sym typeface="Arial"/>
              </a:defRPr>
            </a:lvl8pPr>
            <a:lvl9pPr indent="0" lvl="8" marL="0" marR="0" rt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61" name="Shape 61"/>
        <p:cNvGrpSpPr/>
        <p:nvPr/>
      </p:nvGrpSpPr>
      <p:grpSpPr>
        <a:xfrm>
          <a:off x="0" y="0"/>
          <a:ext cx="0" cy="0"/>
          <a:chOff x="0" y="0"/>
          <a:chExt cx="0" cy="0"/>
        </a:xfrm>
      </p:grpSpPr>
      <p:sp>
        <p:nvSpPr>
          <p:cNvPr id="62" name="Google Shape;62;p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 name="Google Shape;63;p14"/>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Font typeface="Arial"/>
              <a:buChar char="●"/>
              <a:defRPr sz="2800"/>
            </a:lvl1pPr>
            <a:lvl2pPr indent="-381000" lvl="1" marL="914400" rtl="0" algn="l">
              <a:spcBef>
                <a:spcPts val="480"/>
              </a:spcBef>
              <a:spcAft>
                <a:spcPts val="0"/>
              </a:spcAft>
              <a:buClr>
                <a:schemeClr val="dk1"/>
              </a:buClr>
              <a:buSzPts val="2400"/>
              <a:buFont typeface="Arial"/>
              <a:buChar char="○"/>
              <a:defRPr sz="2400"/>
            </a:lvl2pPr>
            <a:lvl3pPr indent="-355600" lvl="2" marL="1371600" rtl="0" algn="l">
              <a:spcBef>
                <a:spcPts val="400"/>
              </a:spcBef>
              <a:spcAft>
                <a:spcPts val="0"/>
              </a:spcAft>
              <a:buClr>
                <a:schemeClr val="dk1"/>
              </a:buClr>
              <a:buSzPts val="2000"/>
              <a:buFont typeface="Arial"/>
              <a:buChar char="■"/>
              <a:defRPr sz="2000"/>
            </a:lvl3pPr>
            <a:lvl4pPr indent="-342900" lvl="3" marL="1828800" rtl="0" algn="l">
              <a:spcBef>
                <a:spcPts val="360"/>
              </a:spcBef>
              <a:spcAft>
                <a:spcPts val="0"/>
              </a:spcAft>
              <a:buClr>
                <a:schemeClr val="dk1"/>
              </a:buClr>
              <a:buSzPts val="1800"/>
              <a:buFont typeface="Arial"/>
              <a:buChar char="●"/>
              <a:defRPr sz="1800"/>
            </a:lvl4pPr>
            <a:lvl5pPr indent="-342900" lvl="4" marL="2286000" rtl="0" algn="l">
              <a:spcBef>
                <a:spcPts val="360"/>
              </a:spcBef>
              <a:spcAft>
                <a:spcPts val="0"/>
              </a:spcAft>
              <a:buClr>
                <a:schemeClr val="dk1"/>
              </a:buClr>
              <a:buSzPts val="1800"/>
              <a:buFont typeface="Arial"/>
              <a:buChar char="○"/>
              <a:defRPr sz="1800"/>
            </a:lvl5pPr>
            <a:lvl6pPr indent="-342900" lvl="5" marL="2743200" rtl="0" algn="l">
              <a:spcBef>
                <a:spcPts val="360"/>
              </a:spcBef>
              <a:spcAft>
                <a:spcPts val="0"/>
              </a:spcAft>
              <a:buClr>
                <a:schemeClr val="dk1"/>
              </a:buClr>
              <a:buSzPts val="1800"/>
              <a:buFont typeface="Arial"/>
              <a:buChar char="■"/>
              <a:defRPr sz="1800"/>
            </a:lvl6pPr>
            <a:lvl7pPr indent="-342900" lvl="6" marL="3200400" rtl="0" algn="l">
              <a:spcBef>
                <a:spcPts val="360"/>
              </a:spcBef>
              <a:spcAft>
                <a:spcPts val="0"/>
              </a:spcAft>
              <a:buClr>
                <a:schemeClr val="dk1"/>
              </a:buClr>
              <a:buSzPts val="1800"/>
              <a:buFont typeface="Arial"/>
              <a:buChar char="●"/>
              <a:defRPr sz="1800"/>
            </a:lvl7pPr>
            <a:lvl8pPr indent="-342900" lvl="7" marL="3657600" rtl="0" algn="l">
              <a:spcBef>
                <a:spcPts val="360"/>
              </a:spcBef>
              <a:spcAft>
                <a:spcPts val="0"/>
              </a:spcAft>
              <a:buClr>
                <a:schemeClr val="dk1"/>
              </a:buClr>
              <a:buSzPts val="1800"/>
              <a:buFont typeface="Arial"/>
              <a:buChar char="○"/>
              <a:defRPr sz="1800"/>
            </a:lvl8pPr>
            <a:lvl9pPr indent="-342900" lvl="8" marL="4114800" rtl="0" algn="l">
              <a:spcBef>
                <a:spcPts val="360"/>
              </a:spcBef>
              <a:spcAft>
                <a:spcPts val="0"/>
              </a:spcAft>
              <a:buClr>
                <a:schemeClr val="dk1"/>
              </a:buClr>
              <a:buSzPts val="1800"/>
              <a:buFont typeface="Arial"/>
              <a:buChar char="■"/>
              <a:defRPr sz="1800"/>
            </a:lvl9pPr>
          </a:lstStyle>
          <a:p/>
        </p:txBody>
      </p:sp>
      <p:sp>
        <p:nvSpPr>
          <p:cNvPr id="64" name="Google Shape;64;p14"/>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Font typeface="Arial"/>
              <a:buChar char="●"/>
              <a:defRPr sz="2800"/>
            </a:lvl1pPr>
            <a:lvl2pPr indent="-381000" lvl="1" marL="914400" rtl="0" algn="l">
              <a:spcBef>
                <a:spcPts val="480"/>
              </a:spcBef>
              <a:spcAft>
                <a:spcPts val="0"/>
              </a:spcAft>
              <a:buClr>
                <a:schemeClr val="dk1"/>
              </a:buClr>
              <a:buSzPts val="2400"/>
              <a:buFont typeface="Arial"/>
              <a:buChar char="○"/>
              <a:defRPr sz="2400"/>
            </a:lvl2pPr>
            <a:lvl3pPr indent="-355600" lvl="2" marL="1371600" rtl="0" algn="l">
              <a:spcBef>
                <a:spcPts val="400"/>
              </a:spcBef>
              <a:spcAft>
                <a:spcPts val="0"/>
              </a:spcAft>
              <a:buClr>
                <a:schemeClr val="dk1"/>
              </a:buClr>
              <a:buSzPts val="2000"/>
              <a:buFont typeface="Arial"/>
              <a:buChar char="■"/>
              <a:defRPr sz="2000"/>
            </a:lvl3pPr>
            <a:lvl4pPr indent="-342900" lvl="3" marL="1828800" rtl="0" algn="l">
              <a:spcBef>
                <a:spcPts val="360"/>
              </a:spcBef>
              <a:spcAft>
                <a:spcPts val="0"/>
              </a:spcAft>
              <a:buClr>
                <a:schemeClr val="dk1"/>
              </a:buClr>
              <a:buSzPts val="1800"/>
              <a:buFont typeface="Arial"/>
              <a:buChar char="●"/>
              <a:defRPr sz="1800"/>
            </a:lvl4pPr>
            <a:lvl5pPr indent="-342900" lvl="4" marL="2286000" rtl="0" algn="l">
              <a:spcBef>
                <a:spcPts val="360"/>
              </a:spcBef>
              <a:spcAft>
                <a:spcPts val="0"/>
              </a:spcAft>
              <a:buClr>
                <a:schemeClr val="dk1"/>
              </a:buClr>
              <a:buSzPts val="1800"/>
              <a:buFont typeface="Arial"/>
              <a:buChar char="○"/>
              <a:defRPr sz="1800"/>
            </a:lvl5pPr>
            <a:lvl6pPr indent="-342900" lvl="5" marL="2743200" rtl="0" algn="l">
              <a:spcBef>
                <a:spcPts val="360"/>
              </a:spcBef>
              <a:spcAft>
                <a:spcPts val="0"/>
              </a:spcAft>
              <a:buClr>
                <a:schemeClr val="dk1"/>
              </a:buClr>
              <a:buSzPts val="1800"/>
              <a:buFont typeface="Arial"/>
              <a:buChar char="■"/>
              <a:defRPr sz="1800"/>
            </a:lvl6pPr>
            <a:lvl7pPr indent="-342900" lvl="6" marL="3200400" rtl="0" algn="l">
              <a:spcBef>
                <a:spcPts val="360"/>
              </a:spcBef>
              <a:spcAft>
                <a:spcPts val="0"/>
              </a:spcAft>
              <a:buClr>
                <a:schemeClr val="dk1"/>
              </a:buClr>
              <a:buSzPts val="1800"/>
              <a:buFont typeface="Arial"/>
              <a:buChar char="●"/>
              <a:defRPr sz="1800"/>
            </a:lvl7pPr>
            <a:lvl8pPr indent="-342900" lvl="7" marL="3657600" rtl="0" algn="l">
              <a:spcBef>
                <a:spcPts val="360"/>
              </a:spcBef>
              <a:spcAft>
                <a:spcPts val="0"/>
              </a:spcAft>
              <a:buClr>
                <a:schemeClr val="dk1"/>
              </a:buClr>
              <a:buSzPts val="1800"/>
              <a:buFont typeface="Arial"/>
              <a:buChar char="○"/>
              <a:defRPr sz="1800"/>
            </a:lvl8pPr>
            <a:lvl9pPr indent="-342900" lvl="8" marL="4114800" rtl="0" algn="l">
              <a:spcBef>
                <a:spcPts val="360"/>
              </a:spcBef>
              <a:spcAft>
                <a:spcPts val="0"/>
              </a:spcAft>
              <a:buClr>
                <a:schemeClr val="dk1"/>
              </a:buClr>
              <a:buSzPts val="1800"/>
              <a:buFont typeface="Arial"/>
              <a:buChar char="■"/>
              <a:defRPr sz="1800"/>
            </a:lvl9pPr>
          </a:lstStyle>
          <a:p/>
        </p:txBody>
      </p:sp>
      <p:sp>
        <p:nvSpPr>
          <p:cNvPr id="65" name="Google Shape;65;p14"/>
          <p:cNvSpPr txBox="1"/>
          <p:nvPr>
            <p:ph idx="10" type="dt"/>
          </p:nvPr>
        </p:nvSpPr>
        <p:spPr>
          <a:xfrm>
            <a:off x="457200" y="4683919"/>
            <a:ext cx="2133600" cy="357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4"/>
          <p:cNvSpPr txBox="1"/>
          <p:nvPr>
            <p:ph idx="11" type="ftr"/>
          </p:nvPr>
        </p:nvSpPr>
        <p:spPr>
          <a:xfrm>
            <a:off x="3124200" y="4683919"/>
            <a:ext cx="2895600" cy="357300"/>
          </a:xfrm>
          <a:prstGeom prst="rect">
            <a:avLst/>
          </a:prstGeom>
          <a:noFill/>
          <a:ln>
            <a:noFill/>
          </a:ln>
        </p:spPr>
        <p:txBody>
          <a:bodyPr anchorCtr="0" anchor="t"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4"/>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rmAutofit/>
          </a:bodyPr>
          <a:lstStyle>
            <a:lvl1pPr indent="0" lvl="0" marL="0" marR="0" rtl="0" algn="r">
              <a:spcBef>
                <a:spcPts val="0"/>
              </a:spcBef>
              <a:spcAft>
                <a:spcPts val="0"/>
              </a:spcAft>
              <a:buNone/>
              <a:defRPr sz="1400">
                <a:solidFill>
                  <a:schemeClr val="dk1"/>
                </a:solidFill>
                <a:latin typeface="Arial"/>
                <a:ea typeface="Arial"/>
                <a:cs typeface="Arial"/>
                <a:sym typeface="Arial"/>
              </a:defRPr>
            </a:lvl1pPr>
            <a:lvl2pPr indent="0" lvl="1" marL="0" marR="0" rtl="0" algn="r">
              <a:spcBef>
                <a:spcPts val="0"/>
              </a:spcBef>
              <a:spcAft>
                <a:spcPts val="0"/>
              </a:spcAft>
              <a:buNone/>
              <a:defRPr sz="1400">
                <a:solidFill>
                  <a:schemeClr val="dk1"/>
                </a:solidFill>
                <a:latin typeface="Arial"/>
                <a:ea typeface="Arial"/>
                <a:cs typeface="Arial"/>
                <a:sym typeface="Arial"/>
              </a:defRPr>
            </a:lvl2pPr>
            <a:lvl3pPr indent="0" lvl="2" marL="0" marR="0" rtl="0" algn="r">
              <a:spcBef>
                <a:spcPts val="0"/>
              </a:spcBef>
              <a:spcAft>
                <a:spcPts val="0"/>
              </a:spcAft>
              <a:buNone/>
              <a:defRPr sz="1400">
                <a:solidFill>
                  <a:schemeClr val="dk1"/>
                </a:solidFill>
                <a:latin typeface="Arial"/>
                <a:ea typeface="Arial"/>
                <a:cs typeface="Arial"/>
                <a:sym typeface="Arial"/>
              </a:defRPr>
            </a:lvl3pPr>
            <a:lvl4pPr indent="0" lvl="3" marL="0" marR="0" rtl="0" algn="r">
              <a:spcBef>
                <a:spcPts val="0"/>
              </a:spcBef>
              <a:spcAft>
                <a:spcPts val="0"/>
              </a:spcAft>
              <a:buNone/>
              <a:defRPr sz="1400">
                <a:solidFill>
                  <a:schemeClr val="dk1"/>
                </a:solidFill>
                <a:latin typeface="Arial"/>
                <a:ea typeface="Arial"/>
                <a:cs typeface="Arial"/>
                <a:sym typeface="Arial"/>
              </a:defRPr>
            </a:lvl4pPr>
            <a:lvl5pPr indent="0" lvl="4" marL="0" marR="0" rtl="0" algn="r">
              <a:spcBef>
                <a:spcPts val="0"/>
              </a:spcBef>
              <a:spcAft>
                <a:spcPts val="0"/>
              </a:spcAft>
              <a:buNone/>
              <a:defRPr sz="1400">
                <a:solidFill>
                  <a:schemeClr val="dk1"/>
                </a:solidFill>
                <a:latin typeface="Arial"/>
                <a:ea typeface="Arial"/>
                <a:cs typeface="Arial"/>
                <a:sym typeface="Arial"/>
              </a:defRPr>
            </a:lvl5pPr>
            <a:lvl6pPr indent="0" lvl="5" marL="0" marR="0" rtl="0" algn="r">
              <a:spcBef>
                <a:spcPts val="0"/>
              </a:spcBef>
              <a:spcAft>
                <a:spcPts val="0"/>
              </a:spcAft>
              <a:buNone/>
              <a:defRPr sz="1400">
                <a:solidFill>
                  <a:schemeClr val="dk1"/>
                </a:solidFill>
                <a:latin typeface="Arial"/>
                <a:ea typeface="Arial"/>
                <a:cs typeface="Arial"/>
                <a:sym typeface="Arial"/>
              </a:defRPr>
            </a:lvl6pPr>
            <a:lvl7pPr indent="0" lvl="6" marL="0" marR="0" rtl="0" algn="r">
              <a:spcBef>
                <a:spcPts val="0"/>
              </a:spcBef>
              <a:spcAft>
                <a:spcPts val="0"/>
              </a:spcAft>
              <a:buNone/>
              <a:defRPr sz="1400">
                <a:solidFill>
                  <a:schemeClr val="dk1"/>
                </a:solidFill>
                <a:latin typeface="Arial"/>
                <a:ea typeface="Arial"/>
                <a:cs typeface="Arial"/>
                <a:sym typeface="Arial"/>
              </a:defRPr>
            </a:lvl7pPr>
            <a:lvl8pPr indent="0" lvl="7" marL="0" marR="0" rtl="0" algn="r">
              <a:spcBef>
                <a:spcPts val="0"/>
              </a:spcBef>
              <a:spcAft>
                <a:spcPts val="0"/>
              </a:spcAft>
              <a:buNone/>
              <a:defRPr sz="1400">
                <a:solidFill>
                  <a:schemeClr val="dk1"/>
                </a:solidFill>
                <a:latin typeface="Arial"/>
                <a:ea typeface="Arial"/>
                <a:cs typeface="Arial"/>
                <a:sym typeface="Arial"/>
              </a:defRPr>
            </a:lvl8pPr>
            <a:lvl9pPr indent="0" lvl="8" marL="0" marR="0" rt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7.xml"/><Relationship Id="rId10" Type="http://schemas.openxmlformats.org/officeDocument/2006/relationships/slideLayout" Target="../slideLayouts/slideLayout6.xml"/><Relationship Id="rId13" Type="http://schemas.openxmlformats.org/officeDocument/2006/relationships/slideLayout" Target="../slideLayouts/slideLayout9.xml"/><Relationship Id="rId12" Type="http://schemas.openxmlformats.org/officeDocument/2006/relationships/slideLayout" Target="../slideLayouts/slideLayout8.xml"/><Relationship Id="rId1" Type="http://schemas.openxmlformats.org/officeDocument/2006/relationships/hyperlink" Target="http://www.ixa.eus/iltapp/" TargetMode="Externa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slideLayout" Target="../slideLayouts/slideLayout5.xml"/><Relationship Id="rId15" Type="http://schemas.openxmlformats.org/officeDocument/2006/relationships/slideLayout" Target="../slideLayouts/slideLayout11.xml"/><Relationship Id="rId14" Type="http://schemas.openxmlformats.org/officeDocument/2006/relationships/slideLayout" Target="../slideLayouts/slideLayout10.xml"/><Relationship Id="rId17" Type="http://schemas.openxmlformats.org/officeDocument/2006/relationships/slideLayout" Target="../slideLayouts/slideLayout13.xml"/><Relationship Id="rId16" Type="http://schemas.openxmlformats.org/officeDocument/2006/relationships/slideLayout" Target="../slideLayouts/slideLayout12.xml"/><Relationship Id="rId5" Type="http://schemas.openxmlformats.org/officeDocument/2006/relationships/slideLayout" Target="../slideLayouts/slideLayout1.xml"/><Relationship Id="rId6" Type="http://schemas.openxmlformats.org/officeDocument/2006/relationships/slideLayout" Target="../slideLayouts/slideLayout2.xml"/><Relationship Id="rId18" Type="http://schemas.openxmlformats.org/officeDocument/2006/relationships/theme" Target="../theme/theme2.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765100" y="4781850"/>
            <a:ext cx="7535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Introduction to Language Technology Applications (ILTAPP) </a:t>
            </a:r>
            <a:r>
              <a:rPr lang="en" sz="900" u="sng">
                <a:solidFill>
                  <a:schemeClr val="hlink"/>
                </a:solidFill>
                <a:hlinkClick r:id="rId1"/>
              </a:rPr>
              <a:t>http://www.ixa.eus/iltapp/</a:t>
            </a:r>
            <a:r>
              <a:rPr lang="en" sz="900"/>
              <a:t>  		HAP/LAP</a:t>
            </a:r>
            <a:endParaRPr sz="900"/>
          </a:p>
        </p:txBody>
      </p:sp>
      <p:grpSp>
        <p:nvGrpSpPr>
          <p:cNvPr id="10" name="Google Shape;10;p1"/>
          <p:cNvGrpSpPr/>
          <p:nvPr/>
        </p:nvGrpSpPr>
        <p:grpSpPr>
          <a:xfrm>
            <a:off x="5381625" y="4794900"/>
            <a:ext cx="2526500" cy="323100"/>
            <a:chOff x="5381625" y="4794900"/>
            <a:chExt cx="2526500" cy="323100"/>
          </a:xfrm>
        </p:grpSpPr>
        <p:pic>
          <p:nvPicPr>
            <p:cNvPr id="11" name="Google Shape;11;p1"/>
            <p:cNvPicPr preferRelativeResize="0"/>
            <p:nvPr/>
          </p:nvPicPr>
          <p:blipFill>
            <a:blip r:embed="rId2">
              <a:alphaModFix/>
            </a:blip>
            <a:stretch>
              <a:fillRect/>
            </a:stretch>
          </p:blipFill>
          <p:spPr>
            <a:xfrm>
              <a:off x="7550525" y="4799625"/>
              <a:ext cx="357600" cy="302375"/>
            </a:xfrm>
            <a:prstGeom prst="rect">
              <a:avLst/>
            </a:prstGeom>
            <a:noFill/>
            <a:ln>
              <a:noFill/>
            </a:ln>
          </p:spPr>
        </p:pic>
        <p:pic>
          <p:nvPicPr>
            <p:cNvPr id="12" name="Google Shape;12;p1"/>
            <p:cNvPicPr preferRelativeResize="0"/>
            <p:nvPr/>
          </p:nvPicPr>
          <p:blipFill>
            <a:blip r:embed="rId3">
              <a:alphaModFix/>
            </a:blip>
            <a:stretch>
              <a:fillRect/>
            </a:stretch>
          </p:blipFill>
          <p:spPr>
            <a:xfrm>
              <a:off x="6572948" y="4794900"/>
              <a:ext cx="832602" cy="323100"/>
            </a:xfrm>
            <a:prstGeom prst="rect">
              <a:avLst/>
            </a:prstGeom>
            <a:noFill/>
            <a:ln>
              <a:noFill/>
            </a:ln>
          </p:spPr>
        </p:pic>
        <p:pic>
          <p:nvPicPr>
            <p:cNvPr id="13" name="Google Shape;13;p1"/>
            <p:cNvPicPr preferRelativeResize="0"/>
            <p:nvPr/>
          </p:nvPicPr>
          <p:blipFill>
            <a:blip r:embed="rId4">
              <a:alphaModFix/>
            </a:blip>
            <a:stretch>
              <a:fillRect/>
            </a:stretch>
          </p:blipFill>
          <p:spPr>
            <a:xfrm>
              <a:off x="5381625" y="4800600"/>
              <a:ext cx="432450" cy="302368"/>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3648" r:id="rId5"/>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ixa.eus/iltap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s://www.wired.com/insights/2014/02/growing-importance-natural-language-processing/" TargetMode="Externa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www.wired.com/insights/2014/02/growing-importance-natural-language-process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hyperlink" Target="http://www.newsreader-project.eu/"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hyperlink" Target="http://www.newsreader-project.eu/"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hyperlink" Target="https://eu.wikipedia.org/wiki/Wikiproiektu:Euskarazko_albisteetako_Izen_Entitateak" TargetMode="External"/><Relationship Id="rId4" Type="http://schemas.openxmlformats.org/officeDocument/2006/relationships/hyperlink" Target="https://eu.wikipedia.org/wiki/Wikiproiektu:Euskarazko_albisteetako_Izen_Entitateak" TargetMode="External"/><Relationship Id="rId5"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37.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hyperlink" Target="http://behagune.elhuyar.eus/" TargetMode="External"/><Relationship Id="rId4" Type="http://schemas.openxmlformats.org/officeDocument/2006/relationships/hyperlink" Target="http://behagune.elhuyar.eus/" TargetMode="External"/><Relationship Id="rId5"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hyperlink" Target="https://voyant-tools.org/" TargetMode="Externa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ctrTitle"/>
          </p:nvPr>
        </p:nvSpPr>
        <p:spPr>
          <a:xfrm>
            <a:off x="311700" y="744575"/>
            <a:ext cx="8520600" cy="1261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t>Multilingual NLP Tasks</a:t>
            </a:r>
            <a:endParaRPr sz="2400"/>
          </a:p>
        </p:txBody>
      </p:sp>
      <p:sp>
        <p:nvSpPr>
          <p:cNvPr id="73" name="Google Shape;73;p15"/>
          <p:cNvSpPr txBox="1"/>
          <p:nvPr>
            <p:ph idx="1" type="subTitle"/>
          </p:nvPr>
        </p:nvSpPr>
        <p:spPr>
          <a:xfrm>
            <a:off x="311700" y="2282550"/>
            <a:ext cx="8520600" cy="1344300"/>
          </a:xfrm>
          <a:prstGeom prst="rect">
            <a:avLst/>
          </a:prstGeom>
        </p:spPr>
        <p:txBody>
          <a:bodyPr anchorCtr="0" anchor="t" bIns="91425" lIns="91425" spcFirstLastPara="1" rIns="91425" wrap="square" tIns="91425">
            <a:normAutofit lnSpcReduction="10000"/>
          </a:bodyPr>
          <a:lstStyle/>
          <a:p>
            <a:pPr indent="0" lvl="0" marL="0" rtl="0" algn="ctr">
              <a:lnSpc>
                <a:spcPct val="90000"/>
              </a:lnSpc>
              <a:spcBef>
                <a:spcPts val="0"/>
              </a:spcBef>
              <a:spcAft>
                <a:spcPts val="0"/>
              </a:spcAft>
              <a:buClr>
                <a:schemeClr val="dk1"/>
              </a:buClr>
              <a:buSzPts val="1100"/>
              <a:buFont typeface="Arial"/>
              <a:buNone/>
            </a:pPr>
            <a:r>
              <a:rPr lang="en" sz="1900" u="sng">
                <a:solidFill>
                  <a:schemeClr val="hlink"/>
                </a:solidFill>
                <a:hlinkClick r:id="rId3"/>
              </a:rPr>
              <a:t>http://www.ixa.eus/iltapp/</a:t>
            </a:r>
            <a:endParaRPr sz="1900"/>
          </a:p>
          <a:p>
            <a:pPr indent="0" lvl="0" marL="0" rtl="0" algn="ctr">
              <a:lnSpc>
                <a:spcPct val="90000"/>
              </a:lnSpc>
              <a:spcBef>
                <a:spcPts val="0"/>
              </a:spcBef>
              <a:spcAft>
                <a:spcPts val="0"/>
              </a:spcAft>
              <a:buClr>
                <a:schemeClr val="dk1"/>
              </a:buClr>
              <a:buSzPts val="1100"/>
              <a:buFont typeface="Arial"/>
              <a:buNone/>
            </a:pPr>
            <a:r>
              <a:t/>
            </a:r>
            <a:endParaRPr sz="1900"/>
          </a:p>
          <a:p>
            <a:pPr indent="0" lvl="0" marL="0" rtl="0" algn="ctr">
              <a:lnSpc>
                <a:spcPct val="90000"/>
              </a:lnSpc>
              <a:spcBef>
                <a:spcPts val="0"/>
              </a:spcBef>
              <a:spcAft>
                <a:spcPts val="0"/>
              </a:spcAft>
              <a:buNone/>
            </a:pPr>
            <a:r>
              <a:rPr lang="en" sz="1900"/>
              <a:t>@ragerri @joseba_fdl @iker_garciaf #iltapp</a:t>
            </a:r>
            <a:endParaRPr sz="1900"/>
          </a:p>
          <a:p>
            <a:pPr indent="0" lvl="0" marL="0" rtl="0" algn="ctr">
              <a:lnSpc>
                <a:spcPct val="90000"/>
              </a:lnSpc>
              <a:spcBef>
                <a:spcPts val="0"/>
              </a:spcBef>
              <a:spcAft>
                <a:spcPts val="0"/>
              </a:spcAft>
              <a:buNone/>
            </a:pPr>
            <a:r>
              <a:t/>
            </a:r>
            <a:endParaRPr sz="1900"/>
          </a:p>
          <a:p>
            <a:pPr indent="0" lvl="0" marL="0" rtl="0" algn="ctr">
              <a:lnSpc>
                <a:spcPct val="90000"/>
              </a:lnSpc>
              <a:spcBef>
                <a:spcPts val="0"/>
              </a:spcBef>
              <a:spcAft>
                <a:spcPts val="0"/>
              </a:spcAft>
              <a:buNone/>
            </a:pPr>
            <a:r>
              <a:rPr lang="en" sz="1100"/>
              <a:t>(some slides adapted from ANLP, David Bamman)</a:t>
            </a:r>
            <a:endParaRPr sz="1100"/>
          </a:p>
        </p:txBody>
      </p:sp>
      <p:sp>
        <p:nvSpPr>
          <p:cNvPr id="74" name="Google Shape;74;p15"/>
          <p:cNvSpPr txBox="1"/>
          <p:nvPr/>
        </p:nvSpPr>
        <p:spPr>
          <a:xfrm>
            <a:off x="836450" y="93100"/>
            <a:ext cx="76881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sz="3600"/>
          </a:p>
          <a:p>
            <a:pPr indent="0" lvl="0" marL="0" rtl="0" algn="ctr">
              <a:spcBef>
                <a:spcPts val="0"/>
              </a:spcBef>
              <a:spcAft>
                <a:spcPts val="0"/>
              </a:spcAft>
              <a:buNone/>
            </a:pPr>
            <a:r>
              <a:t/>
            </a:r>
            <a:endParaRPr/>
          </a:p>
        </p:txBody>
      </p:sp>
      <p:pic>
        <p:nvPicPr>
          <p:cNvPr id="128" name="Google Shape;128;p24"/>
          <p:cNvPicPr preferRelativeResize="0"/>
          <p:nvPr/>
        </p:nvPicPr>
        <p:blipFill>
          <a:blip r:embed="rId3">
            <a:alphaModFix/>
          </a:blip>
          <a:stretch>
            <a:fillRect/>
          </a:stretch>
        </p:blipFill>
        <p:spPr>
          <a:xfrm>
            <a:off x="1447800" y="529978"/>
            <a:ext cx="5630464" cy="377532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Measurement</a:t>
            </a:r>
            <a:endParaRPr/>
          </a:p>
        </p:txBody>
      </p:sp>
      <p:sp>
        <p:nvSpPr>
          <p:cNvPr id="134" name="Google Shape;134;p25"/>
          <p:cNvSpPr txBox="1"/>
          <p:nvPr>
            <p:ph idx="1" type="body"/>
          </p:nvPr>
        </p:nvSpPr>
        <p:spPr>
          <a:xfrm>
            <a:off x="457200" y="1200150"/>
            <a:ext cx="82296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a:p>
            <a:pPr indent="0" lvl="0" marL="0" rtl="0" algn="l">
              <a:spcBef>
                <a:spcPts val="360"/>
              </a:spcBef>
              <a:spcAft>
                <a:spcPts val="0"/>
              </a:spcAft>
              <a:buNone/>
            </a:pPr>
            <a:r>
              <a:rPr lang="en"/>
              <a:t>This is fundamentally a problem of measurement: how do we design an algorithmic instrument that can transform a text into a quantity?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sz="3600"/>
          </a:p>
          <a:p>
            <a:pPr indent="0" lvl="0" marL="0" rtl="0" algn="ctr">
              <a:spcBef>
                <a:spcPts val="0"/>
              </a:spcBef>
              <a:spcAft>
                <a:spcPts val="0"/>
              </a:spcAft>
              <a:buNone/>
            </a:pPr>
            <a:r>
              <a:t/>
            </a:r>
            <a:endParaRPr/>
          </a:p>
        </p:txBody>
      </p:sp>
      <p:pic>
        <p:nvPicPr>
          <p:cNvPr id="140" name="Google Shape;140;p26"/>
          <p:cNvPicPr preferRelativeResize="0"/>
          <p:nvPr/>
        </p:nvPicPr>
        <p:blipFill>
          <a:blip r:embed="rId3">
            <a:alphaModFix/>
          </a:blip>
          <a:stretch>
            <a:fillRect/>
          </a:stretch>
        </p:blipFill>
        <p:spPr>
          <a:xfrm>
            <a:off x="1905000" y="529978"/>
            <a:ext cx="5180469" cy="377532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sz="3600"/>
          </a:p>
          <a:p>
            <a:pPr indent="0" lvl="0" marL="0" rtl="0" algn="ctr">
              <a:spcBef>
                <a:spcPts val="0"/>
              </a:spcBef>
              <a:spcAft>
                <a:spcPts val="0"/>
              </a:spcAft>
              <a:buNone/>
            </a:pPr>
            <a:r>
              <a:t/>
            </a:r>
            <a:endParaRPr/>
          </a:p>
        </p:txBody>
      </p:sp>
      <p:pic>
        <p:nvPicPr>
          <p:cNvPr id="146" name="Google Shape;146;p27"/>
          <p:cNvPicPr preferRelativeResize="0"/>
          <p:nvPr/>
        </p:nvPicPr>
        <p:blipFill>
          <a:blip r:embed="rId3">
            <a:alphaModFix/>
          </a:blip>
          <a:stretch>
            <a:fillRect/>
          </a:stretch>
        </p:blipFill>
        <p:spPr>
          <a:xfrm>
            <a:off x="1676400" y="453778"/>
            <a:ext cx="5109767" cy="377532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sz="3600"/>
          </a:p>
          <a:p>
            <a:pPr indent="0" lvl="0" marL="0" rtl="0" algn="ctr">
              <a:spcBef>
                <a:spcPts val="0"/>
              </a:spcBef>
              <a:spcAft>
                <a:spcPts val="0"/>
              </a:spcAft>
              <a:buNone/>
            </a:pPr>
            <a:r>
              <a:t/>
            </a:r>
            <a:endParaRPr/>
          </a:p>
        </p:txBody>
      </p:sp>
      <p:pic>
        <p:nvPicPr>
          <p:cNvPr id="152" name="Google Shape;152;p28"/>
          <p:cNvPicPr preferRelativeResize="0"/>
          <p:nvPr/>
        </p:nvPicPr>
        <p:blipFill>
          <a:blip r:embed="rId3">
            <a:alphaModFix/>
          </a:blip>
          <a:stretch>
            <a:fillRect/>
          </a:stretch>
        </p:blipFill>
        <p:spPr>
          <a:xfrm>
            <a:off x="762000" y="529978"/>
            <a:ext cx="2784789" cy="3775323"/>
          </a:xfrm>
          <a:prstGeom prst="rect">
            <a:avLst/>
          </a:prstGeom>
          <a:noFill/>
          <a:ln>
            <a:noFill/>
          </a:ln>
        </p:spPr>
      </p:pic>
      <p:pic>
        <p:nvPicPr>
          <p:cNvPr id="153" name="Google Shape;153;p28"/>
          <p:cNvPicPr preferRelativeResize="0"/>
          <p:nvPr/>
        </p:nvPicPr>
        <p:blipFill>
          <a:blip r:embed="rId4">
            <a:alphaModFix/>
          </a:blip>
          <a:stretch>
            <a:fillRect/>
          </a:stretch>
        </p:blipFill>
        <p:spPr>
          <a:xfrm>
            <a:off x="4994589" y="529978"/>
            <a:ext cx="2801476" cy="37753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sz="3600"/>
          </a:p>
          <a:p>
            <a:pPr indent="0" lvl="0" marL="0" rtl="0" algn="ctr">
              <a:spcBef>
                <a:spcPts val="0"/>
              </a:spcBef>
              <a:spcAft>
                <a:spcPts val="0"/>
              </a:spcAft>
              <a:buNone/>
            </a:pPr>
            <a:r>
              <a:t/>
            </a:r>
            <a:endParaRPr/>
          </a:p>
        </p:txBody>
      </p:sp>
      <p:pic>
        <p:nvPicPr>
          <p:cNvPr id="159" name="Google Shape;159;p29"/>
          <p:cNvPicPr preferRelativeResize="0"/>
          <p:nvPr/>
        </p:nvPicPr>
        <p:blipFill>
          <a:blip r:embed="rId3">
            <a:alphaModFix/>
          </a:blip>
          <a:stretch>
            <a:fillRect/>
          </a:stretch>
        </p:blipFill>
        <p:spPr>
          <a:xfrm>
            <a:off x="228600" y="529976"/>
            <a:ext cx="3449949" cy="2494100"/>
          </a:xfrm>
          <a:prstGeom prst="rect">
            <a:avLst/>
          </a:prstGeom>
          <a:noFill/>
          <a:ln>
            <a:noFill/>
          </a:ln>
        </p:spPr>
      </p:pic>
      <p:pic>
        <p:nvPicPr>
          <p:cNvPr id="160" name="Google Shape;160;p29"/>
          <p:cNvPicPr preferRelativeResize="0"/>
          <p:nvPr/>
        </p:nvPicPr>
        <p:blipFill>
          <a:blip r:embed="rId4">
            <a:alphaModFix/>
          </a:blip>
          <a:stretch>
            <a:fillRect/>
          </a:stretch>
        </p:blipFill>
        <p:spPr>
          <a:xfrm>
            <a:off x="4440550" y="682375"/>
            <a:ext cx="3199999" cy="2203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sz="3600"/>
          </a:p>
          <a:p>
            <a:pPr indent="0" lvl="0" marL="0" rtl="0" algn="ctr">
              <a:spcBef>
                <a:spcPts val="0"/>
              </a:spcBef>
              <a:spcAft>
                <a:spcPts val="0"/>
              </a:spcAft>
              <a:buNone/>
            </a:pPr>
            <a:r>
              <a:t/>
            </a:r>
            <a:endParaRPr/>
          </a:p>
        </p:txBody>
      </p:sp>
      <p:pic>
        <p:nvPicPr>
          <p:cNvPr id="166" name="Google Shape;166;p30"/>
          <p:cNvPicPr preferRelativeResize="0"/>
          <p:nvPr/>
        </p:nvPicPr>
        <p:blipFill>
          <a:blip r:embed="rId3">
            <a:alphaModFix/>
          </a:blip>
          <a:stretch>
            <a:fillRect/>
          </a:stretch>
        </p:blipFill>
        <p:spPr>
          <a:xfrm>
            <a:off x="1752600" y="529978"/>
            <a:ext cx="5387059" cy="377532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Complexity of language understanding</a:t>
            </a:r>
            <a:endParaRPr/>
          </a:p>
        </p:txBody>
      </p:sp>
      <p:sp>
        <p:nvSpPr>
          <p:cNvPr id="172" name="Google Shape;172;p31"/>
          <p:cNvSpPr txBox="1"/>
          <p:nvPr>
            <p:ph idx="1" type="body"/>
          </p:nvPr>
        </p:nvSpPr>
        <p:spPr>
          <a:xfrm>
            <a:off x="457200" y="1200150"/>
            <a:ext cx="8229600" cy="33945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
              <a:t>Language is a </a:t>
            </a:r>
            <a:r>
              <a:rPr lang="en"/>
              <a:t>complex social process</a:t>
            </a:r>
            <a:endParaRPr/>
          </a:p>
          <a:p>
            <a:pPr indent="-342900" lvl="0" marL="457200" rtl="0" algn="l">
              <a:spcBef>
                <a:spcPts val="0"/>
              </a:spcBef>
              <a:spcAft>
                <a:spcPts val="0"/>
              </a:spcAft>
              <a:buSzPts val="1800"/>
              <a:buChar char="●"/>
            </a:pPr>
            <a:r>
              <a:rPr lang="en"/>
              <a:t>Ambiguity at every representation level</a:t>
            </a:r>
            <a:endParaRPr/>
          </a:p>
          <a:p>
            <a:pPr indent="-342900" lvl="0" marL="457200" rtl="0" algn="l">
              <a:spcBef>
                <a:spcPts val="0"/>
              </a:spcBef>
              <a:spcAft>
                <a:spcPts val="0"/>
              </a:spcAft>
              <a:buSzPts val="1800"/>
              <a:buChar char="●"/>
            </a:pPr>
            <a:r>
              <a:rPr lang="en"/>
              <a:t>Speech Acts (“Can you please pass the salt?) Searle 1969</a:t>
            </a:r>
            <a:endParaRPr/>
          </a:p>
          <a:p>
            <a:pPr indent="-342900" lvl="0" marL="457200" rtl="0" algn="l">
              <a:spcBef>
                <a:spcPts val="0"/>
              </a:spcBef>
              <a:spcAft>
                <a:spcPts val="0"/>
              </a:spcAft>
              <a:buSzPts val="1800"/>
              <a:buChar char="●"/>
            </a:pPr>
            <a:r>
              <a:rPr lang="en"/>
              <a:t>Implicatures (“The opera singer was amazing; she sang all the notes”) Grice 1975</a:t>
            </a:r>
            <a:endParaRPr/>
          </a:p>
          <a:p>
            <a:pPr indent="-342900" lvl="0" marL="457200" rtl="0" algn="l">
              <a:spcBef>
                <a:spcPts val="0"/>
              </a:spcBef>
              <a:spcAft>
                <a:spcPts val="0"/>
              </a:spcAft>
              <a:buSzPts val="1800"/>
              <a:buChar char="●"/>
            </a:pPr>
            <a:r>
              <a:rPr lang="en"/>
              <a:t>Shared knowledge/temporality (“Clinton is running for election”)</a:t>
            </a:r>
            <a:endParaRPr/>
          </a:p>
          <a:p>
            <a:pPr indent="-342900" lvl="0" marL="457200" rtl="0" algn="l">
              <a:spcBef>
                <a:spcPts val="0"/>
              </a:spcBef>
              <a:spcAft>
                <a:spcPts val="0"/>
              </a:spcAft>
              <a:buSzPts val="1800"/>
              <a:buChar char="●"/>
            </a:pPr>
            <a:r>
              <a:rPr lang="en"/>
              <a:t>Indexicality (“This homework is very hard”)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sz="3600"/>
          </a:p>
          <a:p>
            <a:pPr indent="0" lvl="0" marL="0" rtl="0" algn="ctr">
              <a:spcBef>
                <a:spcPts val="0"/>
              </a:spcBef>
              <a:spcAft>
                <a:spcPts val="0"/>
              </a:spcAft>
              <a:buNone/>
            </a:pPr>
            <a:r>
              <a:t/>
            </a:r>
            <a:endParaRPr/>
          </a:p>
        </p:txBody>
      </p:sp>
      <p:pic>
        <p:nvPicPr>
          <p:cNvPr id="178" name="Google Shape;178;p32"/>
          <p:cNvPicPr preferRelativeResize="0"/>
          <p:nvPr/>
        </p:nvPicPr>
        <p:blipFill>
          <a:blip r:embed="rId3">
            <a:alphaModFix/>
          </a:blip>
          <a:stretch>
            <a:fillRect/>
          </a:stretch>
        </p:blipFill>
        <p:spPr>
          <a:xfrm>
            <a:off x="1371600" y="453778"/>
            <a:ext cx="5796974" cy="377532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sz="3600"/>
          </a:p>
          <a:p>
            <a:pPr indent="0" lvl="0" marL="0" rtl="0" algn="ctr">
              <a:spcBef>
                <a:spcPts val="0"/>
              </a:spcBef>
              <a:spcAft>
                <a:spcPts val="0"/>
              </a:spcAft>
              <a:buNone/>
            </a:pPr>
            <a:r>
              <a:t/>
            </a:r>
            <a:endParaRPr/>
          </a:p>
        </p:txBody>
      </p:sp>
      <p:pic>
        <p:nvPicPr>
          <p:cNvPr id="184" name="Google Shape;184;p33"/>
          <p:cNvPicPr preferRelativeResize="0"/>
          <p:nvPr/>
        </p:nvPicPr>
        <p:blipFill>
          <a:blip r:embed="rId3">
            <a:alphaModFix/>
          </a:blip>
          <a:stretch>
            <a:fillRect/>
          </a:stretch>
        </p:blipFill>
        <p:spPr>
          <a:xfrm>
            <a:off x="1066800" y="682375"/>
            <a:ext cx="6546451" cy="3431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sz="3600"/>
          </a:p>
          <a:p>
            <a:pPr indent="0" lvl="0" marL="0" rtl="0" algn="ctr">
              <a:spcBef>
                <a:spcPts val="0"/>
              </a:spcBef>
              <a:spcAft>
                <a:spcPts val="0"/>
              </a:spcAft>
              <a:buNone/>
            </a:pPr>
            <a:r>
              <a:t/>
            </a:r>
            <a:endParaRPr/>
          </a:p>
        </p:txBody>
      </p:sp>
      <p:pic>
        <p:nvPicPr>
          <p:cNvPr id="80" name="Google Shape;80;p16"/>
          <p:cNvPicPr preferRelativeResize="0"/>
          <p:nvPr/>
        </p:nvPicPr>
        <p:blipFill>
          <a:blip r:embed="rId3">
            <a:alphaModFix/>
          </a:blip>
          <a:stretch>
            <a:fillRect/>
          </a:stretch>
        </p:blipFill>
        <p:spPr>
          <a:xfrm>
            <a:off x="152400" y="225178"/>
            <a:ext cx="8839200" cy="370922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sz="3600"/>
          </a:p>
          <a:p>
            <a:pPr indent="0" lvl="0" marL="0" rtl="0" algn="ctr">
              <a:spcBef>
                <a:spcPts val="0"/>
              </a:spcBef>
              <a:spcAft>
                <a:spcPts val="0"/>
              </a:spcAft>
              <a:buNone/>
            </a:pPr>
            <a:r>
              <a:t/>
            </a:r>
            <a:endParaRPr/>
          </a:p>
        </p:txBody>
      </p:sp>
      <p:pic>
        <p:nvPicPr>
          <p:cNvPr id="190" name="Google Shape;190;p34"/>
          <p:cNvPicPr preferRelativeResize="0"/>
          <p:nvPr/>
        </p:nvPicPr>
        <p:blipFill>
          <a:blip r:embed="rId3">
            <a:alphaModFix/>
          </a:blip>
          <a:stretch>
            <a:fillRect/>
          </a:stretch>
        </p:blipFill>
        <p:spPr>
          <a:xfrm>
            <a:off x="1600200" y="606178"/>
            <a:ext cx="5162534" cy="377532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sz="3600"/>
          </a:p>
          <a:p>
            <a:pPr indent="0" lvl="0" marL="0" rtl="0" algn="ctr">
              <a:spcBef>
                <a:spcPts val="0"/>
              </a:spcBef>
              <a:spcAft>
                <a:spcPts val="0"/>
              </a:spcAft>
              <a:buNone/>
            </a:pPr>
            <a:r>
              <a:t/>
            </a:r>
            <a:endParaRPr/>
          </a:p>
        </p:txBody>
      </p:sp>
      <p:pic>
        <p:nvPicPr>
          <p:cNvPr id="196" name="Google Shape;196;p35"/>
          <p:cNvPicPr preferRelativeResize="0"/>
          <p:nvPr/>
        </p:nvPicPr>
        <p:blipFill>
          <a:blip r:embed="rId3">
            <a:alphaModFix/>
          </a:blip>
          <a:stretch>
            <a:fillRect/>
          </a:stretch>
        </p:blipFill>
        <p:spPr>
          <a:xfrm>
            <a:off x="1752600" y="377578"/>
            <a:ext cx="5118661" cy="37753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6"/>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sz="3600"/>
          </a:p>
          <a:p>
            <a:pPr indent="0" lvl="0" marL="0" rtl="0" algn="ctr">
              <a:spcBef>
                <a:spcPts val="0"/>
              </a:spcBef>
              <a:spcAft>
                <a:spcPts val="0"/>
              </a:spcAft>
              <a:buNone/>
            </a:pPr>
            <a:r>
              <a:t/>
            </a:r>
            <a:endParaRPr/>
          </a:p>
        </p:txBody>
      </p:sp>
      <p:pic>
        <p:nvPicPr>
          <p:cNvPr id="202" name="Google Shape;202;p36"/>
          <p:cNvPicPr preferRelativeResize="0"/>
          <p:nvPr/>
        </p:nvPicPr>
        <p:blipFill>
          <a:blip r:embed="rId3">
            <a:alphaModFix/>
          </a:blip>
          <a:stretch>
            <a:fillRect/>
          </a:stretch>
        </p:blipFill>
        <p:spPr>
          <a:xfrm>
            <a:off x="1828800" y="606178"/>
            <a:ext cx="5101075" cy="377532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t/>
            </a:r>
            <a:endParaRPr sz="3600"/>
          </a:p>
          <a:p>
            <a:pPr indent="0" lvl="0" marL="0" rtl="0" algn="l">
              <a:spcBef>
                <a:spcPts val="0"/>
              </a:spcBef>
              <a:spcAft>
                <a:spcPts val="0"/>
              </a:spcAft>
              <a:buNone/>
            </a:pPr>
            <a:r>
              <a:rPr lang="en" sz="3600"/>
              <a:t>From content to context</a:t>
            </a:r>
            <a:endParaRPr sz="3600"/>
          </a:p>
          <a:p>
            <a:pPr indent="0" lvl="0" marL="0" rtl="0" algn="ctr">
              <a:spcBef>
                <a:spcPts val="0"/>
              </a:spcBef>
              <a:spcAft>
                <a:spcPts val="0"/>
              </a:spcAft>
              <a:buNone/>
            </a:pPr>
            <a:r>
              <a:t/>
            </a:r>
            <a:endParaRPr/>
          </a:p>
        </p:txBody>
      </p:sp>
      <p:sp>
        <p:nvSpPr>
          <p:cNvPr id="208" name="Google Shape;208;p37"/>
          <p:cNvSpPr txBox="1"/>
          <p:nvPr>
            <p:ph idx="1" type="body"/>
          </p:nvPr>
        </p:nvSpPr>
        <p:spPr>
          <a:xfrm>
            <a:off x="852800" y="1442025"/>
            <a:ext cx="7376700" cy="3117000"/>
          </a:xfrm>
          <a:prstGeom prst="rect">
            <a:avLst/>
          </a:prstGeom>
        </p:spPr>
        <p:txBody>
          <a:bodyPr anchorCtr="0" anchor="t" bIns="45700" lIns="91425" spcFirstLastPara="1" rIns="91425" wrap="square" tIns="45700">
            <a:normAutofit fontScale="92500" lnSpcReduction="10000"/>
          </a:bodyPr>
          <a:lstStyle/>
          <a:p>
            <a:pPr indent="0" lvl="0" marL="0" rtl="0" algn="l">
              <a:spcBef>
                <a:spcPts val="360"/>
              </a:spcBef>
              <a:spcAft>
                <a:spcPts val="0"/>
              </a:spcAft>
              <a:buNone/>
            </a:pPr>
            <a:r>
              <a:rPr lang="en" sz="1800"/>
              <a:t>“To put things into perspective, 1 Exabyte (10^18) of data is created on the internet daily, amounting to roughly the equivalent of data in 250 million DVDs. </a:t>
            </a:r>
            <a:r>
              <a:rPr b="1" lang="en" sz="1800"/>
              <a:t>Humankind produces in two days the same amount of data it took from the dawn of civilization until 2003 to generate</a:t>
            </a:r>
            <a:r>
              <a:rPr lang="en" sz="1800"/>
              <a:t>, and as the Internet of Things become[s] a reality and more physical objects become connected to the internet, we will enter the Brontobyte (10^27) Era. </a:t>
            </a:r>
            <a:endParaRPr sz="1800"/>
          </a:p>
          <a:p>
            <a:pPr indent="0" lvl="0" marL="0" rtl="0" algn="l">
              <a:spcBef>
                <a:spcPts val="360"/>
              </a:spcBef>
              <a:spcAft>
                <a:spcPts val="0"/>
              </a:spcAft>
              <a:buNone/>
            </a:pPr>
            <a:r>
              <a:rPr lang="en" sz="1800"/>
              <a:t>So it’s all dandy that we’re getting better and better at sucking up every trace of potential information out there, </a:t>
            </a:r>
            <a:r>
              <a:rPr b="1" lang="en" sz="1800"/>
              <a:t>but what do we do with these mountains of data</a:t>
            </a:r>
            <a:r>
              <a:rPr lang="en" sz="1800"/>
              <a:t>? Move over Age of Content, </a:t>
            </a:r>
            <a:r>
              <a:rPr b="1" lang="en" sz="1800"/>
              <a:t>enter the Age of Context.</a:t>
            </a:r>
            <a:r>
              <a:rPr lang="en" sz="1800"/>
              <a:t>” (</a:t>
            </a:r>
            <a:r>
              <a:rPr lang="en" sz="1800" u="sng">
                <a:solidFill>
                  <a:schemeClr val="hlink"/>
                </a:solidFill>
                <a:hlinkClick r:id="rId3"/>
              </a:rPr>
              <a:t>https://www.wired.com/insights/2014/02/growing-importance-natural-language-processing/</a:t>
            </a:r>
            <a:r>
              <a:rPr lang="en" sz="1800"/>
              <a:t>) </a:t>
            </a:r>
            <a:endParaRPr sz="1800"/>
          </a:p>
        </p:txBody>
      </p:sp>
      <p:grpSp>
        <p:nvGrpSpPr>
          <p:cNvPr id="209" name="Google Shape;209;p37"/>
          <p:cNvGrpSpPr/>
          <p:nvPr/>
        </p:nvGrpSpPr>
        <p:grpSpPr>
          <a:xfrm>
            <a:off x="6495850" y="63750"/>
            <a:ext cx="2276675" cy="1346650"/>
            <a:chOff x="6495850" y="63750"/>
            <a:chExt cx="2276675" cy="1346650"/>
          </a:xfrm>
        </p:grpSpPr>
        <p:sp>
          <p:nvSpPr>
            <p:cNvPr id="210" name="Google Shape;210;p37"/>
            <p:cNvSpPr/>
            <p:nvPr/>
          </p:nvSpPr>
          <p:spPr>
            <a:xfrm>
              <a:off x="6495850" y="63750"/>
              <a:ext cx="1907700" cy="4695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200 reviews/minute</a:t>
              </a:r>
              <a:endParaRPr/>
            </a:p>
          </p:txBody>
        </p:sp>
        <p:pic>
          <p:nvPicPr>
            <p:cNvPr id="211" name="Google Shape;211;p37"/>
            <p:cNvPicPr preferRelativeResize="0"/>
            <p:nvPr/>
          </p:nvPicPr>
          <p:blipFill>
            <a:blip r:embed="rId4">
              <a:alphaModFix/>
            </a:blip>
            <a:stretch>
              <a:fillRect/>
            </a:stretch>
          </p:blipFill>
          <p:spPr>
            <a:xfrm>
              <a:off x="7342050" y="552450"/>
              <a:ext cx="1430475" cy="85795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8"/>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t/>
            </a:r>
            <a:endParaRPr sz="3600"/>
          </a:p>
          <a:p>
            <a:pPr indent="0" lvl="0" marL="0" rtl="0" algn="l">
              <a:spcBef>
                <a:spcPts val="0"/>
              </a:spcBef>
              <a:spcAft>
                <a:spcPts val="0"/>
              </a:spcAft>
              <a:buNone/>
            </a:pPr>
            <a:r>
              <a:rPr lang="en" sz="3600"/>
              <a:t>The importance of context</a:t>
            </a:r>
            <a:endParaRPr sz="3600"/>
          </a:p>
          <a:p>
            <a:pPr indent="0" lvl="0" marL="0" rtl="0" algn="ctr">
              <a:spcBef>
                <a:spcPts val="0"/>
              </a:spcBef>
              <a:spcAft>
                <a:spcPts val="0"/>
              </a:spcAft>
              <a:buNone/>
            </a:pPr>
            <a:r>
              <a:t/>
            </a:r>
            <a:endParaRPr/>
          </a:p>
        </p:txBody>
      </p:sp>
      <p:sp>
        <p:nvSpPr>
          <p:cNvPr id="217" name="Google Shape;217;p38"/>
          <p:cNvSpPr txBox="1"/>
          <p:nvPr>
            <p:ph idx="1" type="body"/>
          </p:nvPr>
        </p:nvSpPr>
        <p:spPr>
          <a:xfrm>
            <a:off x="854825" y="1209150"/>
            <a:ext cx="7832100" cy="3385500"/>
          </a:xfrm>
          <a:prstGeom prst="rect">
            <a:avLst/>
          </a:prstGeom>
        </p:spPr>
        <p:txBody>
          <a:bodyPr anchorCtr="0" anchor="t" bIns="45700" lIns="91425" spcFirstLastPara="1" rIns="91425" wrap="square" tIns="45700">
            <a:normAutofit lnSpcReduction="10000"/>
          </a:bodyPr>
          <a:lstStyle/>
          <a:p>
            <a:pPr indent="0" lvl="0" marL="0" rtl="0" algn="l">
              <a:spcBef>
                <a:spcPts val="360"/>
              </a:spcBef>
              <a:spcAft>
                <a:spcPts val="0"/>
              </a:spcAft>
              <a:buNone/>
            </a:pPr>
            <a:r>
              <a:rPr lang="en" sz="1800"/>
              <a:t>When looking at unstructured data, for instance, we may encounter </a:t>
            </a:r>
            <a:r>
              <a:rPr b="1" lang="en" sz="1800"/>
              <a:t>the number ‘31’</a:t>
            </a:r>
            <a:r>
              <a:rPr lang="en" sz="1800"/>
              <a:t> and have no idea what that number means, whether it is the </a:t>
            </a:r>
            <a:r>
              <a:rPr b="1" lang="en" sz="1800"/>
              <a:t>number of days in the month</a:t>
            </a:r>
            <a:r>
              <a:rPr lang="en" sz="1800"/>
              <a:t>, the </a:t>
            </a:r>
            <a:r>
              <a:rPr b="1" lang="en" sz="1800"/>
              <a:t>amount of dollars</a:t>
            </a:r>
            <a:r>
              <a:rPr lang="en" sz="1800"/>
              <a:t> a stock increased over the past week, or the </a:t>
            </a:r>
            <a:r>
              <a:rPr b="1" lang="en" sz="1800"/>
              <a:t>number of items sold</a:t>
            </a:r>
            <a:r>
              <a:rPr lang="en" sz="1800"/>
              <a:t> today. </a:t>
            </a:r>
            <a:endParaRPr sz="1800"/>
          </a:p>
          <a:p>
            <a:pPr indent="0" lvl="0" marL="0" rtl="0" algn="l">
              <a:spcBef>
                <a:spcPts val="360"/>
              </a:spcBef>
              <a:spcAft>
                <a:spcPts val="0"/>
              </a:spcAft>
              <a:buNone/>
            </a:pPr>
            <a:r>
              <a:rPr lang="en" sz="1800"/>
              <a:t>Naked number </a:t>
            </a:r>
            <a:r>
              <a:rPr b="1" lang="en" sz="1800"/>
              <a:t>‘31’ could mean anything</a:t>
            </a:r>
            <a:r>
              <a:rPr lang="en" sz="1800"/>
              <a:t>, without the </a:t>
            </a:r>
            <a:r>
              <a:rPr b="1" lang="en" sz="1800"/>
              <a:t>layers of context</a:t>
            </a:r>
            <a:r>
              <a:rPr lang="en" sz="1800"/>
              <a:t> that explain </a:t>
            </a:r>
            <a:r>
              <a:rPr b="1" lang="en" sz="1800"/>
              <a:t>who stated the data</a:t>
            </a:r>
            <a:r>
              <a:rPr lang="en" sz="1800"/>
              <a:t>, </a:t>
            </a:r>
            <a:r>
              <a:rPr b="1" lang="en" sz="1800"/>
              <a:t>what type of data</a:t>
            </a:r>
            <a:r>
              <a:rPr lang="en" sz="1800"/>
              <a:t> is it, </a:t>
            </a:r>
            <a:r>
              <a:rPr b="1" lang="en" sz="1800"/>
              <a:t>when</a:t>
            </a:r>
            <a:r>
              <a:rPr lang="en" sz="1800"/>
              <a:t> and </a:t>
            </a:r>
            <a:r>
              <a:rPr b="1" lang="en" sz="1800"/>
              <a:t>where</a:t>
            </a:r>
            <a:r>
              <a:rPr lang="en" sz="1800"/>
              <a:t> it was stated, </a:t>
            </a:r>
            <a:r>
              <a:rPr b="1" lang="en" sz="1800"/>
              <a:t>what else was going on in the world</a:t>
            </a:r>
            <a:r>
              <a:rPr lang="en" sz="1800"/>
              <a:t> when this data was stated, and so forth. Clearly, </a:t>
            </a:r>
            <a:r>
              <a:rPr b="1" lang="en" sz="1800"/>
              <a:t>data and knowledge are not the same thing</a:t>
            </a:r>
            <a:r>
              <a:rPr lang="en" sz="1800"/>
              <a:t>.”</a:t>
            </a:r>
            <a:r>
              <a:rPr lang="en" sz="1800"/>
              <a:t> (</a:t>
            </a:r>
            <a:r>
              <a:rPr lang="en" sz="1800" u="sng">
                <a:solidFill>
                  <a:schemeClr val="hlink"/>
                </a:solidFill>
                <a:hlinkClick r:id="rId3"/>
              </a:rPr>
              <a:t>https://www.wired.com/insights/2014/02/growing-importance-natural-language-processing/</a:t>
            </a:r>
            <a:r>
              <a:rPr lang="en" sz="1800"/>
              <a:t>) </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9"/>
          <p:cNvSpPr txBox="1"/>
          <p:nvPr>
            <p:ph idx="4294967295" type="title"/>
          </p:nvPr>
        </p:nvSpPr>
        <p:spPr>
          <a:xfrm>
            <a:off x="7294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a:p>
        </p:txBody>
      </p:sp>
      <p:pic>
        <p:nvPicPr>
          <p:cNvPr id="223" name="Google Shape;223;p39"/>
          <p:cNvPicPr preferRelativeResize="0"/>
          <p:nvPr/>
        </p:nvPicPr>
        <p:blipFill>
          <a:blip r:embed="rId3">
            <a:alphaModFix/>
          </a:blip>
          <a:stretch>
            <a:fillRect/>
          </a:stretch>
        </p:blipFill>
        <p:spPr>
          <a:xfrm>
            <a:off x="1356125" y="417775"/>
            <a:ext cx="5729825" cy="3813575"/>
          </a:xfrm>
          <a:prstGeom prst="rect">
            <a:avLst/>
          </a:prstGeom>
          <a:noFill/>
          <a:ln>
            <a:noFill/>
          </a:ln>
        </p:spPr>
      </p:pic>
      <p:sp>
        <p:nvSpPr>
          <p:cNvPr id="224" name="Google Shape;224;p39"/>
          <p:cNvSpPr txBox="1"/>
          <p:nvPr/>
        </p:nvSpPr>
        <p:spPr>
          <a:xfrm>
            <a:off x="665350" y="4368175"/>
            <a:ext cx="36942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http://www.newsreader-project.eu/</a:t>
            </a:r>
            <a:r>
              <a:rPr lang="en"/>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40"/>
          <p:cNvPicPr preferRelativeResize="0"/>
          <p:nvPr/>
        </p:nvPicPr>
        <p:blipFill>
          <a:blip r:embed="rId3">
            <a:alphaModFix/>
          </a:blip>
          <a:stretch>
            <a:fillRect/>
          </a:stretch>
        </p:blipFill>
        <p:spPr>
          <a:xfrm>
            <a:off x="152400" y="1143000"/>
            <a:ext cx="8839199" cy="3097949"/>
          </a:xfrm>
          <a:prstGeom prst="rect">
            <a:avLst/>
          </a:prstGeom>
          <a:noFill/>
          <a:ln>
            <a:noFill/>
          </a:ln>
        </p:spPr>
      </p:pic>
      <p:sp>
        <p:nvSpPr>
          <p:cNvPr id="230" name="Google Shape;230;p40"/>
          <p:cNvSpPr txBox="1"/>
          <p:nvPr/>
        </p:nvSpPr>
        <p:spPr>
          <a:xfrm>
            <a:off x="423750" y="4240950"/>
            <a:ext cx="36942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http://www.newsreader-project.eu/</a:t>
            </a:r>
            <a:r>
              <a:rPr lang="en"/>
              <a:t> </a:t>
            </a:r>
            <a:endParaRPr/>
          </a:p>
        </p:txBody>
      </p:sp>
      <p:sp>
        <p:nvSpPr>
          <p:cNvPr id="231" name="Google Shape;231;p40"/>
          <p:cNvSpPr txBox="1"/>
          <p:nvPr/>
        </p:nvSpPr>
        <p:spPr>
          <a:xfrm>
            <a:off x="423750" y="197275"/>
            <a:ext cx="66339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t>Tasks Overview</a:t>
            </a:r>
            <a:endParaRPr sz="2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1"/>
          <p:cNvPicPr preferRelativeResize="0"/>
          <p:nvPr/>
        </p:nvPicPr>
        <p:blipFill>
          <a:blip r:embed="rId3">
            <a:alphaModFix/>
          </a:blip>
          <a:stretch>
            <a:fillRect/>
          </a:stretch>
        </p:blipFill>
        <p:spPr>
          <a:xfrm>
            <a:off x="744152" y="239650"/>
            <a:ext cx="7495376" cy="3880325"/>
          </a:xfrm>
          <a:prstGeom prst="rect">
            <a:avLst/>
          </a:prstGeom>
          <a:noFill/>
          <a:ln cap="flat" cmpd="sng" w="9525">
            <a:solidFill>
              <a:srgbClr val="000000"/>
            </a:solidFill>
            <a:prstDash val="solid"/>
            <a:round/>
            <a:headEnd len="sm" w="sm" type="none"/>
            <a:tailEnd len="sm" w="sm" type="none"/>
          </a:ln>
        </p:spPr>
      </p:pic>
      <p:sp>
        <p:nvSpPr>
          <p:cNvPr id="237" name="Google Shape;237;p41"/>
          <p:cNvSpPr txBox="1"/>
          <p:nvPr/>
        </p:nvSpPr>
        <p:spPr>
          <a:xfrm>
            <a:off x="476275" y="4225675"/>
            <a:ext cx="36942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Laparra et al. (2017)</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2"/>
          <p:cNvSpPr txBox="1"/>
          <p:nvPr/>
        </p:nvSpPr>
        <p:spPr>
          <a:xfrm>
            <a:off x="542600" y="4329600"/>
            <a:ext cx="36942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Laparra et al. (2017)</a:t>
            </a:r>
            <a:endParaRPr/>
          </a:p>
        </p:txBody>
      </p:sp>
      <p:pic>
        <p:nvPicPr>
          <p:cNvPr id="243" name="Google Shape;243;p42"/>
          <p:cNvPicPr preferRelativeResize="0"/>
          <p:nvPr/>
        </p:nvPicPr>
        <p:blipFill>
          <a:blip r:embed="rId3">
            <a:alphaModFix/>
          </a:blip>
          <a:stretch>
            <a:fillRect/>
          </a:stretch>
        </p:blipFill>
        <p:spPr>
          <a:xfrm>
            <a:off x="685800" y="381000"/>
            <a:ext cx="7480123" cy="3862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3"/>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2600"/>
              <a:t>Crosslingual timelines (SOTA)</a:t>
            </a:r>
            <a:endParaRPr sz="2600"/>
          </a:p>
        </p:txBody>
      </p:sp>
      <p:pic>
        <p:nvPicPr>
          <p:cNvPr id="249" name="Google Shape;249;p43"/>
          <p:cNvPicPr preferRelativeResize="0"/>
          <p:nvPr/>
        </p:nvPicPr>
        <p:blipFill>
          <a:blip r:embed="rId3">
            <a:alphaModFix/>
          </a:blip>
          <a:stretch>
            <a:fillRect/>
          </a:stretch>
        </p:blipFill>
        <p:spPr>
          <a:xfrm>
            <a:off x="1168450" y="1528325"/>
            <a:ext cx="6672099" cy="2098325"/>
          </a:xfrm>
          <a:prstGeom prst="rect">
            <a:avLst/>
          </a:prstGeom>
          <a:noFill/>
          <a:ln>
            <a:noFill/>
          </a:ln>
        </p:spPr>
      </p:pic>
      <p:sp>
        <p:nvSpPr>
          <p:cNvPr id="250" name="Google Shape;250;p43"/>
          <p:cNvSpPr txBox="1"/>
          <p:nvPr/>
        </p:nvSpPr>
        <p:spPr>
          <a:xfrm>
            <a:off x="327800" y="4218925"/>
            <a:ext cx="36942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Laparra et al. (2017)</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sz="3600"/>
          </a:p>
          <a:p>
            <a:pPr indent="0" lvl="0" marL="0" rtl="0" algn="ctr">
              <a:spcBef>
                <a:spcPts val="0"/>
              </a:spcBef>
              <a:spcAft>
                <a:spcPts val="0"/>
              </a:spcAft>
              <a:buNone/>
            </a:pPr>
            <a:r>
              <a:t/>
            </a:r>
            <a:endParaRPr/>
          </a:p>
        </p:txBody>
      </p:sp>
      <p:pic>
        <p:nvPicPr>
          <p:cNvPr id="86" name="Google Shape;86;p17"/>
          <p:cNvPicPr preferRelativeResize="0"/>
          <p:nvPr/>
        </p:nvPicPr>
        <p:blipFill>
          <a:blip r:embed="rId3">
            <a:alphaModFix/>
          </a:blip>
          <a:stretch>
            <a:fillRect/>
          </a:stretch>
        </p:blipFill>
        <p:spPr>
          <a:xfrm>
            <a:off x="1828800" y="606178"/>
            <a:ext cx="6092137" cy="377532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4"/>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000"/>
              <a:t>Text Classification and Sequence Labelling</a:t>
            </a:r>
            <a:endParaRPr sz="3000"/>
          </a:p>
        </p:txBody>
      </p:sp>
      <p:sp>
        <p:nvSpPr>
          <p:cNvPr id="256" name="Google Shape;256;p44"/>
          <p:cNvSpPr txBox="1"/>
          <p:nvPr>
            <p:ph idx="1" type="body"/>
          </p:nvPr>
        </p:nvSpPr>
        <p:spPr>
          <a:xfrm>
            <a:off x="781750" y="1200150"/>
            <a:ext cx="7905000" cy="3394500"/>
          </a:xfrm>
          <a:prstGeom prst="rect">
            <a:avLst/>
          </a:prstGeom>
        </p:spPr>
        <p:txBody>
          <a:bodyPr anchorCtr="0" anchor="t" bIns="45700" lIns="91425" spcFirstLastPara="1" rIns="91425" wrap="square" tIns="45700">
            <a:normAutofit/>
          </a:bodyPr>
          <a:lstStyle/>
          <a:p>
            <a:pPr indent="0" lvl="0" marL="342900" rtl="0" algn="l">
              <a:spcBef>
                <a:spcPts val="360"/>
              </a:spcBef>
              <a:spcAft>
                <a:spcPts val="0"/>
              </a:spcAft>
              <a:buNone/>
            </a:pPr>
            <a:r>
              <a:t/>
            </a:r>
            <a:endParaRPr b="1" sz="1983"/>
          </a:p>
          <a:p>
            <a:pPr indent="-354570" lvl="0" marL="457200" rtl="0" algn="l">
              <a:spcBef>
                <a:spcPts val="360"/>
              </a:spcBef>
              <a:spcAft>
                <a:spcPts val="0"/>
              </a:spcAft>
              <a:buSzPts val="1984"/>
              <a:buChar char="●"/>
            </a:pPr>
            <a:r>
              <a:rPr b="1" lang="en" sz="1983"/>
              <a:t>Sequence Labelling:</a:t>
            </a:r>
            <a:r>
              <a:rPr lang="en" sz="1983"/>
              <a:t> Named Entity Recognition (NER), POS tagging, Lemmatization, Aspect Based Sentiment Analysis (ABSA), Semantic Role Labelling (SRL), Temporal Detection and Normalization, Question Answering, etc.</a:t>
            </a:r>
            <a:endParaRPr sz="1983"/>
          </a:p>
          <a:p>
            <a:pPr indent="-354570" lvl="0" marL="457200" rtl="0" algn="l">
              <a:spcBef>
                <a:spcPts val="360"/>
              </a:spcBef>
              <a:spcAft>
                <a:spcPts val="0"/>
              </a:spcAft>
              <a:buSzPts val="1984"/>
              <a:buChar char="●"/>
            </a:pPr>
            <a:r>
              <a:rPr b="1" lang="en" sz="1983"/>
              <a:t>Document Classification: </a:t>
            </a:r>
            <a:r>
              <a:rPr lang="en" sz="1983"/>
              <a:t>Sentiment Analysis, Fake News, Stance, </a:t>
            </a:r>
            <a:r>
              <a:rPr lang="en" sz="1983"/>
              <a:t>Hyper Partisanism</a:t>
            </a:r>
            <a:r>
              <a:rPr lang="en" sz="1983"/>
              <a:t>, Topic Detection, Spam Detection, etc.</a:t>
            </a:r>
            <a:endParaRPr sz="1983"/>
          </a:p>
          <a:p>
            <a:pPr indent="0" lvl="0" marL="0" rtl="0" algn="l">
              <a:spcBef>
                <a:spcPts val="36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5"/>
          <p:cNvPicPr preferRelativeResize="0"/>
          <p:nvPr/>
        </p:nvPicPr>
        <p:blipFill>
          <a:blip r:embed="rId3">
            <a:alphaModFix/>
          </a:blip>
          <a:stretch>
            <a:fillRect/>
          </a:stretch>
        </p:blipFill>
        <p:spPr>
          <a:xfrm>
            <a:off x="849475" y="3"/>
            <a:ext cx="6782336" cy="3775324"/>
          </a:xfrm>
          <a:prstGeom prst="rect">
            <a:avLst/>
          </a:prstGeom>
          <a:noFill/>
          <a:ln>
            <a:noFill/>
          </a:ln>
        </p:spPr>
      </p:pic>
      <p:sp>
        <p:nvSpPr>
          <p:cNvPr id="262" name="Google Shape;262;p45"/>
          <p:cNvSpPr txBox="1"/>
          <p:nvPr/>
        </p:nvSpPr>
        <p:spPr>
          <a:xfrm>
            <a:off x="759825" y="3704900"/>
            <a:ext cx="7237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Standard classification problem assumes individual cases are disconnected and independent (i. i. d. : independently and identically distributed). Many NLP problems do not satisfy this assumption and involve making many connected decisions, each resolving a different ambiguity, but which are mutually dependent.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6"/>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Sequence Labelling</a:t>
            </a:r>
            <a:endParaRPr/>
          </a:p>
        </p:txBody>
      </p:sp>
      <p:sp>
        <p:nvSpPr>
          <p:cNvPr id="268" name="Google Shape;268;p46"/>
          <p:cNvSpPr txBox="1"/>
          <p:nvPr>
            <p:ph idx="1" type="body"/>
          </p:nvPr>
        </p:nvSpPr>
        <p:spPr>
          <a:xfrm>
            <a:off x="457200" y="1200150"/>
            <a:ext cx="82296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
              <a:t>Each token in a sequence is assigned a label.</a:t>
            </a:r>
            <a:endParaRPr/>
          </a:p>
          <a:p>
            <a:pPr indent="0" lvl="0" marL="0" rtl="0" algn="l">
              <a:spcBef>
                <a:spcPts val="360"/>
              </a:spcBef>
              <a:spcAft>
                <a:spcPts val="0"/>
              </a:spcAft>
              <a:buNone/>
            </a:pPr>
            <a:r>
              <a:rPr lang="en"/>
              <a:t>Labels of tokens are dependent on the labels of other tokens in the sequence, particularly their neighbors (not i. i. d).</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pic>
        <p:nvPicPr>
          <p:cNvPr id="269" name="Google Shape;269;p46"/>
          <p:cNvPicPr preferRelativeResize="0"/>
          <p:nvPr/>
        </p:nvPicPr>
        <p:blipFill>
          <a:blip r:embed="rId3">
            <a:alphaModFix/>
          </a:blip>
          <a:stretch>
            <a:fillRect/>
          </a:stretch>
        </p:blipFill>
        <p:spPr>
          <a:xfrm>
            <a:off x="1600200" y="2616046"/>
            <a:ext cx="5607952" cy="1534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7"/>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600"/>
              <a:t>Named Entity Resolution</a:t>
            </a:r>
            <a:endParaRPr sz="3600"/>
          </a:p>
        </p:txBody>
      </p:sp>
      <p:sp>
        <p:nvSpPr>
          <p:cNvPr id="275" name="Google Shape;275;p47"/>
          <p:cNvSpPr txBox="1"/>
          <p:nvPr>
            <p:ph idx="1" type="body"/>
          </p:nvPr>
        </p:nvSpPr>
        <p:spPr>
          <a:xfrm>
            <a:off x="949800" y="1200150"/>
            <a:ext cx="77370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 sz="1800"/>
              <a:t>The disappearance of York University chef Claudia Lawrence is now being treated as suspected murder, North Yorkshire Police said. However detectives said they had not found any proof that the 35-year-old, who went missing on 18 March, was dead. Her father Peter Lawrence made a direct appeal to his daughter to contact him five weeks after she disappeared. His plea came at a news conference held shortly after a 10,000 reward was offered to help find Miss Lawrence. Crimestoppers said the sum they were offering was significantly higher than usual because of public interest in the case.</a:t>
            </a:r>
            <a:endParaRPr sz="1800"/>
          </a:p>
          <a:p>
            <a:pPr indent="0" lvl="0" marL="0" rtl="0" algn="l">
              <a:spcBef>
                <a:spcPts val="36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8"/>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600"/>
              <a:t>Named Entity Resolution (NER)</a:t>
            </a:r>
            <a:endParaRPr sz="3600"/>
          </a:p>
        </p:txBody>
      </p:sp>
      <p:sp>
        <p:nvSpPr>
          <p:cNvPr id="281" name="Google Shape;281;p48"/>
          <p:cNvSpPr txBox="1"/>
          <p:nvPr>
            <p:ph idx="1" type="body"/>
          </p:nvPr>
        </p:nvSpPr>
        <p:spPr>
          <a:xfrm>
            <a:off x="891350" y="1200150"/>
            <a:ext cx="77955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 sz="1800">
                <a:solidFill>
                  <a:srgbClr val="FF0000"/>
                </a:solidFill>
              </a:rPr>
              <a:t>[[The disappearance of</a:t>
            </a:r>
            <a:r>
              <a:rPr lang="en" sz="1800"/>
              <a:t> [</a:t>
            </a:r>
            <a:r>
              <a:rPr lang="en" sz="1800">
                <a:solidFill>
                  <a:srgbClr val="4A86E8"/>
                </a:solidFill>
              </a:rPr>
              <a:t>York University</a:t>
            </a:r>
            <a:r>
              <a:rPr lang="en" sz="1800">
                <a:solidFill>
                  <a:srgbClr val="FF0000"/>
                </a:solidFill>
              </a:rPr>
              <a:t> chef</a:t>
            </a:r>
            <a:r>
              <a:rPr lang="en" sz="1800"/>
              <a:t> </a:t>
            </a:r>
            <a:r>
              <a:rPr lang="en" sz="1800">
                <a:solidFill>
                  <a:srgbClr val="4A86E8"/>
                </a:solidFill>
              </a:rPr>
              <a:t>Claudia Lawrence</a:t>
            </a:r>
            <a:r>
              <a:rPr lang="en" sz="1800"/>
              <a:t>]</a:t>
            </a:r>
            <a:r>
              <a:rPr lang="en" sz="1800">
                <a:solidFill>
                  <a:srgbClr val="FF0000"/>
                </a:solidFill>
              </a:rPr>
              <a:t>] </a:t>
            </a:r>
            <a:r>
              <a:rPr lang="en" sz="1800"/>
              <a:t>is now being treated as suspected murder, </a:t>
            </a:r>
            <a:r>
              <a:rPr lang="en" sz="1800">
                <a:solidFill>
                  <a:srgbClr val="4A86E8"/>
                </a:solidFill>
              </a:rPr>
              <a:t>North Yorkshire Police</a:t>
            </a:r>
            <a:r>
              <a:rPr lang="en" sz="1800"/>
              <a:t> said. However </a:t>
            </a:r>
            <a:r>
              <a:rPr lang="en" sz="1800">
                <a:solidFill>
                  <a:srgbClr val="FF0000"/>
                </a:solidFill>
              </a:rPr>
              <a:t>detectives</a:t>
            </a:r>
            <a:r>
              <a:rPr lang="en" sz="1800"/>
              <a:t> said </a:t>
            </a:r>
            <a:r>
              <a:rPr lang="en" sz="1800">
                <a:solidFill>
                  <a:srgbClr val="FF0000"/>
                </a:solidFill>
              </a:rPr>
              <a:t>they</a:t>
            </a:r>
            <a:r>
              <a:rPr lang="en" sz="1800"/>
              <a:t> had not found any proof that the </a:t>
            </a:r>
            <a:r>
              <a:rPr lang="en" sz="1800">
                <a:solidFill>
                  <a:srgbClr val="4A86E8"/>
                </a:solidFill>
              </a:rPr>
              <a:t>35-year-old</a:t>
            </a:r>
            <a:r>
              <a:rPr lang="en" sz="1800"/>
              <a:t>, </a:t>
            </a:r>
            <a:r>
              <a:rPr lang="en" sz="1800">
                <a:solidFill>
                  <a:srgbClr val="FF0000"/>
                </a:solidFill>
              </a:rPr>
              <a:t>who</a:t>
            </a:r>
            <a:r>
              <a:rPr lang="en" sz="1800"/>
              <a:t> went missing on </a:t>
            </a:r>
            <a:r>
              <a:rPr lang="en" sz="1800">
                <a:solidFill>
                  <a:srgbClr val="4A86E8"/>
                </a:solidFill>
              </a:rPr>
              <a:t>18 March</a:t>
            </a:r>
            <a:r>
              <a:rPr lang="en" sz="1800"/>
              <a:t>, was dead. </a:t>
            </a:r>
            <a:r>
              <a:rPr lang="en" sz="1800">
                <a:solidFill>
                  <a:srgbClr val="FF0000"/>
                </a:solidFill>
              </a:rPr>
              <a:t>[Her father</a:t>
            </a:r>
            <a:r>
              <a:rPr lang="en" sz="1800"/>
              <a:t> </a:t>
            </a:r>
            <a:r>
              <a:rPr lang="en" sz="1800">
                <a:solidFill>
                  <a:srgbClr val="4A86E8"/>
                </a:solidFill>
              </a:rPr>
              <a:t>Peter Lawrence</a:t>
            </a:r>
            <a:r>
              <a:rPr lang="en" sz="1800">
                <a:solidFill>
                  <a:srgbClr val="FF0000"/>
                </a:solidFill>
              </a:rPr>
              <a:t>]</a:t>
            </a:r>
            <a:r>
              <a:rPr lang="en" sz="1800"/>
              <a:t> made a direct appeal to </a:t>
            </a:r>
            <a:r>
              <a:rPr lang="en" sz="1800">
                <a:solidFill>
                  <a:srgbClr val="FF0000"/>
                </a:solidFill>
              </a:rPr>
              <a:t>his daughter</a:t>
            </a:r>
            <a:r>
              <a:rPr lang="en" sz="1800"/>
              <a:t> to contact </a:t>
            </a:r>
            <a:r>
              <a:rPr lang="en" sz="1800">
                <a:solidFill>
                  <a:srgbClr val="FF0000"/>
                </a:solidFill>
              </a:rPr>
              <a:t>him</a:t>
            </a:r>
            <a:r>
              <a:rPr lang="en" sz="1800"/>
              <a:t> five weeks after </a:t>
            </a:r>
            <a:r>
              <a:rPr lang="en" sz="1800">
                <a:solidFill>
                  <a:srgbClr val="FF0000"/>
                </a:solidFill>
              </a:rPr>
              <a:t>she</a:t>
            </a:r>
            <a:r>
              <a:rPr lang="en" sz="1800"/>
              <a:t> disappeared. </a:t>
            </a:r>
            <a:r>
              <a:rPr lang="en" sz="1800">
                <a:solidFill>
                  <a:srgbClr val="FF0000"/>
                </a:solidFill>
              </a:rPr>
              <a:t>His</a:t>
            </a:r>
            <a:r>
              <a:rPr lang="en" sz="1800"/>
              <a:t> plea came at a news conference held shortly after </a:t>
            </a:r>
            <a:r>
              <a:rPr lang="en" sz="1800">
                <a:solidFill>
                  <a:srgbClr val="6D9EEB"/>
                </a:solidFill>
              </a:rPr>
              <a:t>a 10,000 reward</a:t>
            </a:r>
            <a:r>
              <a:rPr lang="en" sz="1800"/>
              <a:t> was offered to help find </a:t>
            </a:r>
            <a:r>
              <a:rPr lang="en" sz="1800">
                <a:solidFill>
                  <a:srgbClr val="6D9EEB"/>
                </a:solidFill>
              </a:rPr>
              <a:t>Miss Lawrence</a:t>
            </a:r>
            <a:r>
              <a:rPr lang="en" sz="1800"/>
              <a:t>. </a:t>
            </a:r>
            <a:r>
              <a:rPr lang="en" sz="1800">
                <a:solidFill>
                  <a:srgbClr val="6D9EEB"/>
                </a:solidFill>
              </a:rPr>
              <a:t>Crimestoppers</a:t>
            </a:r>
            <a:r>
              <a:rPr lang="en" sz="1800"/>
              <a:t> said</a:t>
            </a:r>
            <a:r>
              <a:rPr lang="en" sz="1800">
                <a:solidFill>
                  <a:srgbClr val="FF0000"/>
                </a:solidFill>
              </a:rPr>
              <a:t> [the sum]</a:t>
            </a:r>
            <a:r>
              <a:rPr lang="en" sz="1800"/>
              <a:t> </a:t>
            </a:r>
            <a:r>
              <a:rPr lang="en" sz="1800">
                <a:solidFill>
                  <a:srgbClr val="FF0000"/>
                </a:solidFill>
              </a:rPr>
              <a:t>they</a:t>
            </a:r>
            <a:r>
              <a:rPr lang="en" sz="1800"/>
              <a:t> were offering was significantly higher than usual because of public interest in </a:t>
            </a:r>
            <a:r>
              <a:rPr lang="en" sz="1800">
                <a:solidFill>
                  <a:srgbClr val="FF0000"/>
                </a:solidFill>
              </a:rPr>
              <a:t>the case</a:t>
            </a:r>
            <a:r>
              <a:rPr lang="en" sz="1800"/>
              <a:t>.</a:t>
            </a:r>
            <a:endParaRPr sz="1800"/>
          </a:p>
          <a:p>
            <a:pPr indent="0" lvl="0" marL="0" rtl="0" algn="l">
              <a:spcBef>
                <a:spcPts val="36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9"/>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POS Tagging</a:t>
            </a:r>
            <a:endParaRPr/>
          </a:p>
        </p:txBody>
      </p:sp>
      <p:pic>
        <p:nvPicPr>
          <p:cNvPr id="287" name="Google Shape;287;p49"/>
          <p:cNvPicPr preferRelativeResize="0"/>
          <p:nvPr/>
        </p:nvPicPr>
        <p:blipFill>
          <a:blip r:embed="rId3">
            <a:alphaModFix/>
          </a:blip>
          <a:stretch>
            <a:fillRect/>
          </a:stretch>
        </p:blipFill>
        <p:spPr>
          <a:xfrm>
            <a:off x="914400" y="1063378"/>
            <a:ext cx="7438364" cy="377532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0"/>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Lemmatization</a:t>
            </a:r>
            <a:endParaRPr/>
          </a:p>
        </p:txBody>
      </p:sp>
      <p:pic>
        <p:nvPicPr>
          <p:cNvPr id="293" name="Google Shape;293;p50"/>
          <p:cNvPicPr preferRelativeResize="0"/>
          <p:nvPr/>
        </p:nvPicPr>
        <p:blipFill>
          <a:blip r:embed="rId3">
            <a:alphaModFix/>
          </a:blip>
          <a:stretch>
            <a:fillRect/>
          </a:stretch>
        </p:blipFill>
        <p:spPr>
          <a:xfrm>
            <a:off x="990600" y="987178"/>
            <a:ext cx="7302888" cy="377532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1"/>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Lemmatization</a:t>
            </a:r>
            <a:endParaRPr/>
          </a:p>
        </p:txBody>
      </p:sp>
      <p:pic>
        <p:nvPicPr>
          <p:cNvPr id="299" name="Google Shape;299;p51"/>
          <p:cNvPicPr preferRelativeResize="0"/>
          <p:nvPr/>
        </p:nvPicPr>
        <p:blipFill>
          <a:blip r:embed="rId3">
            <a:alphaModFix/>
          </a:blip>
          <a:stretch>
            <a:fillRect/>
          </a:stretch>
        </p:blipFill>
        <p:spPr>
          <a:xfrm>
            <a:off x="2851750" y="1063378"/>
            <a:ext cx="3089382" cy="377532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2"/>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Chunking</a:t>
            </a:r>
            <a:endParaRPr/>
          </a:p>
        </p:txBody>
      </p:sp>
      <p:pic>
        <p:nvPicPr>
          <p:cNvPr id="305" name="Google Shape;305;p52"/>
          <p:cNvPicPr preferRelativeResize="0"/>
          <p:nvPr/>
        </p:nvPicPr>
        <p:blipFill>
          <a:blip r:embed="rId3">
            <a:alphaModFix/>
          </a:blip>
          <a:stretch>
            <a:fillRect/>
          </a:stretch>
        </p:blipFill>
        <p:spPr>
          <a:xfrm>
            <a:off x="381000" y="1520575"/>
            <a:ext cx="8390225" cy="1720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3"/>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600"/>
              <a:t>Semantic Role Labelling</a:t>
            </a:r>
            <a:endParaRPr sz="3600"/>
          </a:p>
        </p:txBody>
      </p:sp>
      <p:sp>
        <p:nvSpPr>
          <p:cNvPr id="311" name="Google Shape;311;p53"/>
          <p:cNvSpPr txBox="1"/>
          <p:nvPr>
            <p:ph idx="1" type="body"/>
          </p:nvPr>
        </p:nvSpPr>
        <p:spPr>
          <a:xfrm>
            <a:off x="876725" y="1183600"/>
            <a:ext cx="7810200" cy="3411000"/>
          </a:xfrm>
          <a:prstGeom prst="rect">
            <a:avLst/>
          </a:prstGeom>
        </p:spPr>
        <p:txBody>
          <a:bodyPr anchorCtr="0" anchor="t" bIns="45700" lIns="91425" spcFirstLastPara="1" rIns="91425" wrap="square" tIns="45700">
            <a:normAutofit fontScale="92500" lnSpcReduction="20000"/>
          </a:bodyPr>
          <a:lstStyle/>
          <a:p>
            <a:pPr indent="0" lvl="0" marL="0" rtl="0" algn="l">
              <a:spcBef>
                <a:spcPts val="360"/>
              </a:spcBef>
              <a:spcAft>
                <a:spcPts val="0"/>
              </a:spcAft>
              <a:buNone/>
            </a:pPr>
            <a:r>
              <a:rPr lang="en" sz="1800"/>
              <a:t>“</a:t>
            </a:r>
            <a:r>
              <a:rPr lang="en" sz="1800"/>
              <a:t>He would not accept anything of value from those he was writing about.”</a:t>
            </a:r>
            <a:endParaRPr sz="1800"/>
          </a:p>
          <a:p>
            <a:pPr indent="0" lvl="0" marL="0" rtl="0" algn="l">
              <a:spcBef>
                <a:spcPts val="360"/>
              </a:spcBef>
              <a:spcAft>
                <a:spcPts val="0"/>
              </a:spcAft>
              <a:buNone/>
            </a:pPr>
            <a:r>
              <a:rPr lang="en" sz="2400"/>
              <a:t>[</a:t>
            </a:r>
            <a:r>
              <a:rPr b="1" lang="en" sz="2400"/>
              <a:t>A0</a:t>
            </a:r>
            <a:r>
              <a:rPr lang="en" sz="2400"/>
              <a:t> He ] [</a:t>
            </a:r>
            <a:r>
              <a:rPr b="1" lang="en" sz="2400"/>
              <a:t>AM-MOD</a:t>
            </a:r>
            <a:r>
              <a:rPr lang="en" sz="2400"/>
              <a:t> would ] [</a:t>
            </a:r>
            <a:r>
              <a:rPr b="1" lang="en" sz="2400"/>
              <a:t>AM-NEG</a:t>
            </a:r>
            <a:r>
              <a:rPr lang="en" sz="2400"/>
              <a:t> not ] [</a:t>
            </a:r>
            <a:r>
              <a:rPr b="1" lang="en" sz="2400"/>
              <a:t>V</a:t>
            </a:r>
            <a:r>
              <a:rPr lang="en" sz="2400"/>
              <a:t> accept ][</a:t>
            </a:r>
            <a:r>
              <a:rPr b="1" lang="en" sz="2400"/>
              <a:t>A1</a:t>
            </a:r>
            <a:r>
              <a:rPr lang="en" sz="2400"/>
              <a:t> anything of value ] from [</a:t>
            </a:r>
            <a:r>
              <a:rPr b="1" lang="en" sz="2400"/>
              <a:t>A2</a:t>
            </a:r>
            <a:r>
              <a:rPr lang="en" sz="2400"/>
              <a:t> those he was writing about ] .</a:t>
            </a:r>
            <a:endParaRPr sz="2400"/>
          </a:p>
          <a:p>
            <a:pPr indent="-334327" lvl="0" marL="457200" rtl="0" algn="l">
              <a:spcBef>
                <a:spcPts val="360"/>
              </a:spcBef>
              <a:spcAft>
                <a:spcPts val="0"/>
              </a:spcAft>
              <a:buSzPct val="100000"/>
              <a:buChar char="●"/>
            </a:pPr>
            <a:r>
              <a:rPr b="1" lang="en" sz="1800"/>
              <a:t>V</a:t>
            </a:r>
            <a:r>
              <a:rPr lang="en" sz="1800"/>
              <a:t>: verb</a:t>
            </a:r>
            <a:endParaRPr sz="1800"/>
          </a:p>
          <a:p>
            <a:pPr indent="-334327" lvl="0" marL="457200" rtl="0" algn="l">
              <a:spcBef>
                <a:spcPts val="0"/>
              </a:spcBef>
              <a:spcAft>
                <a:spcPts val="0"/>
              </a:spcAft>
              <a:buSzPct val="100000"/>
              <a:buChar char="●"/>
            </a:pPr>
            <a:r>
              <a:rPr b="1" lang="en" sz="1800"/>
              <a:t>A0</a:t>
            </a:r>
            <a:r>
              <a:rPr lang="en" sz="1800"/>
              <a:t>: acceptor</a:t>
            </a:r>
            <a:endParaRPr sz="1800"/>
          </a:p>
          <a:p>
            <a:pPr indent="-334327" lvl="0" marL="457200" rtl="0" algn="l">
              <a:spcBef>
                <a:spcPts val="0"/>
              </a:spcBef>
              <a:spcAft>
                <a:spcPts val="0"/>
              </a:spcAft>
              <a:buSzPct val="100000"/>
              <a:buChar char="●"/>
            </a:pPr>
            <a:r>
              <a:rPr b="1" lang="en" sz="1800"/>
              <a:t>A1</a:t>
            </a:r>
            <a:r>
              <a:rPr lang="en" sz="1800"/>
              <a:t>: thing accepted</a:t>
            </a:r>
            <a:endParaRPr sz="1800"/>
          </a:p>
          <a:p>
            <a:pPr indent="-334327" lvl="0" marL="457200" rtl="0" algn="l">
              <a:spcBef>
                <a:spcPts val="0"/>
              </a:spcBef>
              <a:spcAft>
                <a:spcPts val="0"/>
              </a:spcAft>
              <a:buSzPct val="100000"/>
              <a:buChar char="●"/>
            </a:pPr>
            <a:r>
              <a:rPr b="1" lang="en" sz="1800"/>
              <a:t>A2</a:t>
            </a:r>
            <a:r>
              <a:rPr lang="en" sz="1800"/>
              <a:t>: accepted-from</a:t>
            </a:r>
            <a:endParaRPr sz="1800"/>
          </a:p>
          <a:p>
            <a:pPr indent="-334327" lvl="0" marL="457200" rtl="0" algn="l">
              <a:spcBef>
                <a:spcPts val="0"/>
              </a:spcBef>
              <a:spcAft>
                <a:spcPts val="0"/>
              </a:spcAft>
              <a:buSzPct val="100000"/>
              <a:buChar char="●"/>
            </a:pPr>
            <a:r>
              <a:rPr b="1" lang="en" sz="1800"/>
              <a:t>A3</a:t>
            </a:r>
            <a:r>
              <a:rPr lang="en" sz="1800"/>
              <a:t>: attribute</a:t>
            </a:r>
            <a:endParaRPr sz="1800"/>
          </a:p>
          <a:p>
            <a:pPr indent="-334327" lvl="0" marL="457200" rtl="0" algn="l">
              <a:spcBef>
                <a:spcPts val="0"/>
              </a:spcBef>
              <a:spcAft>
                <a:spcPts val="0"/>
              </a:spcAft>
              <a:buSzPct val="100000"/>
              <a:buChar char="●"/>
            </a:pPr>
            <a:r>
              <a:rPr b="1" lang="en" sz="1800"/>
              <a:t>AM-MOD</a:t>
            </a:r>
            <a:r>
              <a:rPr lang="en" sz="1800"/>
              <a:t>: modal</a:t>
            </a:r>
            <a:endParaRPr sz="1800"/>
          </a:p>
          <a:p>
            <a:pPr indent="-334327" lvl="0" marL="457200" rtl="0" algn="l">
              <a:spcBef>
                <a:spcPts val="0"/>
              </a:spcBef>
              <a:spcAft>
                <a:spcPts val="0"/>
              </a:spcAft>
              <a:buSzPct val="100000"/>
              <a:buChar char="●"/>
            </a:pPr>
            <a:r>
              <a:rPr b="1" lang="en" sz="1800"/>
              <a:t>AM-NEG</a:t>
            </a:r>
            <a:r>
              <a:rPr lang="en" sz="1800"/>
              <a:t>: negation</a:t>
            </a:r>
            <a:endParaRPr sz="1800"/>
          </a:p>
          <a:p>
            <a:pPr indent="0" lvl="0" marL="0" rtl="0" algn="l">
              <a:spcBef>
                <a:spcPts val="360"/>
              </a:spcBef>
              <a:spcAft>
                <a:spcPts val="0"/>
              </a:spcAft>
              <a:buNone/>
            </a:pPr>
            <a:r>
              <a:t/>
            </a:r>
            <a:endParaRPr sz="1800"/>
          </a:p>
          <a:p>
            <a:pPr indent="0" lvl="0" marL="0" rtl="0" algn="l">
              <a:spcBef>
                <a:spcPts val="36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sz="3600"/>
          </a:p>
          <a:p>
            <a:pPr indent="0" lvl="0" marL="0" rtl="0" algn="ctr">
              <a:spcBef>
                <a:spcPts val="0"/>
              </a:spcBef>
              <a:spcAft>
                <a:spcPts val="0"/>
              </a:spcAft>
              <a:buNone/>
            </a:pPr>
            <a:r>
              <a:t/>
            </a:r>
            <a:endParaRPr/>
          </a:p>
        </p:txBody>
      </p:sp>
      <p:pic>
        <p:nvPicPr>
          <p:cNvPr id="92" name="Google Shape;92;p18"/>
          <p:cNvPicPr preferRelativeResize="0"/>
          <p:nvPr/>
        </p:nvPicPr>
        <p:blipFill>
          <a:blip r:embed="rId3">
            <a:alphaModFix/>
          </a:blip>
          <a:stretch>
            <a:fillRect/>
          </a:stretch>
        </p:blipFill>
        <p:spPr>
          <a:xfrm>
            <a:off x="2133600" y="453778"/>
            <a:ext cx="4965767" cy="377532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4"/>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3600"/>
              <a:t>Aspect Based Sentiment Analysis</a:t>
            </a:r>
            <a:endParaRPr sz="3600"/>
          </a:p>
        </p:txBody>
      </p:sp>
      <p:pic>
        <p:nvPicPr>
          <p:cNvPr id="317" name="Google Shape;317;p54"/>
          <p:cNvPicPr preferRelativeResize="0"/>
          <p:nvPr/>
        </p:nvPicPr>
        <p:blipFill>
          <a:blip r:embed="rId3">
            <a:alphaModFix/>
          </a:blip>
          <a:stretch>
            <a:fillRect/>
          </a:stretch>
        </p:blipFill>
        <p:spPr>
          <a:xfrm>
            <a:off x="872650" y="1475825"/>
            <a:ext cx="7849225" cy="27900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5"/>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Sentiment Analysis</a:t>
            </a:r>
            <a:endParaRPr/>
          </a:p>
        </p:txBody>
      </p:sp>
      <p:pic>
        <p:nvPicPr>
          <p:cNvPr id="323" name="Google Shape;323;p55"/>
          <p:cNvPicPr preferRelativeResize="0"/>
          <p:nvPr/>
        </p:nvPicPr>
        <p:blipFill>
          <a:blip r:embed="rId3">
            <a:alphaModFix/>
          </a:blip>
          <a:stretch>
            <a:fillRect/>
          </a:stretch>
        </p:blipFill>
        <p:spPr>
          <a:xfrm>
            <a:off x="872650" y="1247225"/>
            <a:ext cx="7712350" cy="27413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6"/>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Text Classification</a:t>
            </a:r>
            <a:endParaRPr/>
          </a:p>
        </p:txBody>
      </p:sp>
      <p:sp>
        <p:nvSpPr>
          <p:cNvPr id="329" name="Google Shape;329;p56"/>
          <p:cNvSpPr txBox="1"/>
          <p:nvPr>
            <p:ph idx="1" type="body"/>
          </p:nvPr>
        </p:nvSpPr>
        <p:spPr>
          <a:xfrm>
            <a:off x="1110525" y="1200150"/>
            <a:ext cx="75762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
              <a:t>This </a:t>
            </a:r>
            <a:r>
              <a:rPr b="1" lang="en">
                <a:solidFill>
                  <a:srgbClr val="000000"/>
                </a:solidFill>
              </a:rPr>
              <a:t>place</a:t>
            </a:r>
            <a:r>
              <a:rPr lang="en"/>
              <a:t> is </a:t>
            </a:r>
            <a:r>
              <a:rPr lang="en">
                <a:solidFill>
                  <a:srgbClr val="FF0000"/>
                </a:solidFill>
              </a:rPr>
              <a:t>not good enough</a:t>
            </a:r>
            <a:r>
              <a:rPr lang="en"/>
              <a:t>, especially the </a:t>
            </a:r>
            <a:r>
              <a:rPr b="1" lang="en">
                <a:solidFill>
                  <a:srgbClr val="000000"/>
                </a:solidFill>
              </a:rPr>
              <a:t>service </a:t>
            </a:r>
            <a:r>
              <a:rPr lang="en"/>
              <a:t>is </a:t>
            </a:r>
            <a:r>
              <a:rPr lang="en">
                <a:solidFill>
                  <a:srgbClr val="FF0000"/>
                </a:solidFill>
              </a:rPr>
              <a:t>disgusting</a:t>
            </a:r>
            <a:r>
              <a:rPr lang="en"/>
              <a:t>.</a:t>
            </a:r>
            <a:endParaRPr/>
          </a:p>
          <a:p>
            <a:pPr indent="0" lvl="0" marL="0" rtl="0" algn="l">
              <a:spcBef>
                <a:spcPts val="360"/>
              </a:spcBef>
              <a:spcAft>
                <a:spcPts val="0"/>
              </a:spcAft>
              <a:buClr>
                <a:schemeClr val="dk1"/>
              </a:buClr>
              <a:buSzPts val="1100"/>
              <a:buFont typeface="Arial"/>
              <a:buNone/>
            </a:pPr>
            <a:r>
              <a:t/>
            </a:r>
            <a:endParaRPr/>
          </a:p>
          <a:p>
            <a:pPr indent="-381000" lvl="0" marL="457200" rtl="0" algn="l">
              <a:spcBef>
                <a:spcPts val="360"/>
              </a:spcBef>
              <a:spcAft>
                <a:spcPts val="0"/>
              </a:spcAft>
              <a:buSzPts val="2400"/>
              <a:buChar char="●"/>
            </a:pPr>
            <a:r>
              <a:rPr lang="en" sz="2400"/>
              <a:t>Positive or negative?</a:t>
            </a:r>
            <a:endParaRPr sz="2400"/>
          </a:p>
          <a:p>
            <a:pPr indent="-381000" lvl="0" marL="457200" rtl="0" algn="l">
              <a:spcBef>
                <a:spcPts val="0"/>
              </a:spcBef>
              <a:spcAft>
                <a:spcPts val="0"/>
              </a:spcAft>
              <a:buSzPts val="2400"/>
              <a:buChar char="●"/>
            </a:pPr>
            <a:r>
              <a:rPr lang="en" sz="2400"/>
              <a:t>Subjective or Objective?</a:t>
            </a:r>
            <a:endParaRPr sz="2400"/>
          </a:p>
          <a:p>
            <a:pPr indent="-381000" lvl="0" marL="457200" rtl="0" algn="l">
              <a:spcBef>
                <a:spcPts val="0"/>
              </a:spcBef>
              <a:spcAft>
                <a:spcPts val="0"/>
              </a:spcAft>
              <a:buSzPts val="2400"/>
              <a:buChar char="●"/>
            </a:pPr>
            <a:r>
              <a:rPr lang="en" sz="2400"/>
              <a:t>Restaurant or Electronics?</a:t>
            </a:r>
            <a:endParaRPr sz="2400"/>
          </a:p>
          <a:p>
            <a:pPr indent="-381000" lvl="0" marL="457200" rtl="0" algn="l">
              <a:spcBef>
                <a:spcPts val="0"/>
              </a:spcBef>
              <a:spcAft>
                <a:spcPts val="0"/>
              </a:spcAft>
              <a:buSzPts val="2400"/>
              <a:buChar char="●"/>
            </a:pPr>
            <a:r>
              <a:rPr lang="en" sz="2400"/>
              <a:t>Favour or Against (going there)</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7"/>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Fake News</a:t>
            </a:r>
            <a:endParaRPr/>
          </a:p>
        </p:txBody>
      </p:sp>
      <p:sp>
        <p:nvSpPr>
          <p:cNvPr id="335" name="Google Shape;335;p57"/>
          <p:cNvSpPr txBox="1"/>
          <p:nvPr>
            <p:ph idx="1" type="body"/>
          </p:nvPr>
        </p:nvSpPr>
        <p:spPr>
          <a:xfrm>
            <a:off x="825600" y="1200150"/>
            <a:ext cx="3645600" cy="3344400"/>
          </a:xfrm>
          <a:prstGeom prst="rect">
            <a:avLst/>
          </a:prstGeom>
        </p:spPr>
        <p:txBody>
          <a:bodyPr anchorCtr="0" anchor="t" bIns="45700" lIns="91425" spcFirstLastPara="1" rIns="91425" wrap="square" tIns="45700">
            <a:normAutofit/>
          </a:bodyPr>
          <a:lstStyle/>
          <a:p>
            <a:pPr indent="-342900" lvl="0" marL="457200" rtl="0" algn="l">
              <a:spcBef>
                <a:spcPts val="560"/>
              </a:spcBef>
              <a:spcAft>
                <a:spcPts val="0"/>
              </a:spcAft>
              <a:buSzPts val="1800"/>
              <a:buChar char="●"/>
            </a:pPr>
            <a:r>
              <a:rPr b="1" lang="en" sz="1800"/>
              <a:t>Target:</a:t>
            </a:r>
            <a:endParaRPr b="1" sz="1800"/>
          </a:p>
          <a:p>
            <a:pPr indent="0" lvl="0" marL="457200" rtl="0" algn="l">
              <a:spcBef>
                <a:spcPts val="560"/>
              </a:spcBef>
              <a:spcAft>
                <a:spcPts val="0"/>
              </a:spcAft>
              <a:buNone/>
            </a:pPr>
            <a:r>
              <a:rPr lang="en" sz="1800"/>
              <a:t>Hillary Clinton</a:t>
            </a:r>
            <a:endParaRPr sz="1800"/>
          </a:p>
          <a:p>
            <a:pPr indent="-342900" lvl="0" marL="457200" rtl="0" algn="l">
              <a:spcBef>
                <a:spcPts val="560"/>
              </a:spcBef>
              <a:spcAft>
                <a:spcPts val="0"/>
              </a:spcAft>
              <a:buSzPts val="1800"/>
              <a:buChar char="●"/>
            </a:pPr>
            <a:r>
              <a:rPr b="1" lang="en" sz="1800"/>
              <a:t>Tweet:</a:t>
            </a:r>
            <a:endParaRPr b="1" sz="1800"/>
          </a:p>
          <a:p>
            <a:pPr indent="0" lvl="0" marL="457200" rtl="0" algn="l">
              <a:spcBef>
                <a:spcPts val="560"/>
              </a:spcBef>
              <a:spcAft>
                <a:spcPts val="0"/>
              </a:spcAft>
              <a:buNone/>
            </a:pPr>
            <a:r>
              <a:rPr lang="en" sz="1800"/>
              <a:t>Donald Trump is the only sane candidate for 2016.</a:t>
            </a:r>
            <a:endParaRPr sz="1800"/>
          </a:p>
          <a:p>
            <a:pPr indent="-342900" lvl="0" marL="457200" rtl="0" algn="l">
              <a:spcBef>
                <a:spcPts val="560"/>
              </a:spcBef>
              <a:spcAft>
                <a:spcPts val="0"/>
              </a:spcAft>
              <a:buSzPts val="1800"/>
              <a:buChar char="●"/>
            </a:pPr>
            <a:r>
              <a:rPr b="1" lang="en" sz="1800"/>
              <a:t>Task:</a:t>
            </a:r>
            <a:r>
              <a:rPr lang="en" sz="1800"/>
              <a:t> </a:t>
            </a:r>
            <a:endParaRPr sz="1800"/>
          </a:p>
          <a:p>
            <a:pPr indent="0" lvl="0" marL="457200" rtl="0" algn="l">
              <a:spcBef>
                <a:spcPts val="560"/>
              </a:spcBef>
              <a:spcAft>
                <a:spcPts val="0"/>
              </a:spcAft>
              <a:buNone/>
            </a:pPr>
            <a:r>
              <a:rPr lang="en" sz="1800"/>
              <a:t>Favor, Against, None</a:t>
            </a:r>
            <a:endParaRPr sz="1800"/>
          </a:p>
        </p:txBody>
      </p:sp>
      <p:pic>
        <p:nvPicPr>
          <p:cNvPr id="336" name="Google Shape;336;p57"/>
          <p:cNvPicPr preferRelativeResize="0"/>
          <p:nvPr/>
        </p:nvPicPr>
        <p:blipFill>
          <a:blip r:embed="rId3">
            <a:alphaModFix/>
          </a:blip>
          <a:stretch>
            <a:fillRect/>
          </a:stretch>
        </p:blipFill>
        <p:spPr>
          <a:xfrm>
            <a:off x="4191925" y="636725"/>
            <a:ext cx="5041650" cy="41257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8"/>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NLP - Common tasks</a:t>
            </a:r>
            <a:endParaRPr/>
          </a:p>
        </p:txBody>
      </p:sp>
      <p:sp>
        <p:nvSpPr>
          <p:cNvPr id="342" name="Google Shape;342;p58"/>
          <p:cNvSpPr txBox="1"/>
          <p:nvPr>
            <p:ph idx="1" type="body"/>
          </p:nvPr>
        </p:nvSpPr>
        <p:spPr>
          <a:xfrm>
            <a:off x="875700" y="1234625"/>
            <a:ext cx="7811100" cy="3394500"/>
          </a:xfrm>
          <a:prstGeom prst="rect">
            <a:avLst/>
          </a:prstGeom>
        </p:spPr>
        <p:txBody>
          <a:bodyPr anchorCtr="0" anchor="t" bIns="45700" lIns="91425" spcFirstLastPara="1" rIns="91425" wrap="square" tIns="45700">
            <a:normAutofit lnSpcReduction="20000"/>
          </a:bodyPr>
          <a:lstStyle/>
          <a:p>
            <a:pPr indent="-355600" lvl="0" marL="457200" rtl="0" algn="l">
              <a:spcBef>
                <a:spcPts val="640"/>
              </a:spcBef>
              <a:spcAft>
                <a:spcPts val="0"/>
              </a:spcAft>
              <a:buSzPts val="2000"/>
              <a:buChar char="●"/>
            </a:pPr>
            <a:r>
              <a:rPr lang="en" sz="2000"/>
              <a:t>POS tagging (morphology)</a:t>
            </a:r>
            <a:endParaRPr sz="2000"/>
          </a:p>
          <a:p>
            <a:pPr indent="-355600" lvl="0" marL="457200" rtl="0" algn="l">
              <a:spcBef>
                <a:spcPts val="640"/>
              </a:spcBef>
              <a:spcAft>
                <a:spcPts val="0"/>
              </a:spcAft>
              <a:buSzPts val="2000"/>
              <a:buChar char="●"/>
            </a:pPr>
            <a:r>
              <a:rPr lang="en" sz="2000"/>
              <a:t>Named Entity Recognition and Disambiguation</a:t>
            </a:r>
            <a:endParaRPr sz="2000"/>
          </a:p>
          <a:p>
            <a:pPr indent="-355600" lvl="0" marL="457200" rtl="0" algn="l">
              <a:spcBef>
                <a:spcPts val="640"/>
              </a:spcBef>
              <a:spcAft>
                <a:spcPts val="0"/>
              </a:spcAft>
              <a:buSzPts val="2000"/>
              <a:buChar char="●"/>
            </a:pPr>
            <a:r>
              <a:rPr lang="en" sz="2000"/>
              <a:t>Entity Relation Extraction</a:t>
            </a:r>
            <a:endParaRPr sz="2000"/>
          </a:p>
          <a:p>
            <a:pPr indent="-355600" lvl="0" marL="457200" rtl="0" algn="l">
              <a:spcBef>
                <a:spcPts val="640"/>
              </a:spcBef>
              <a:spcAft>
                <a:spcPts val="0"/>
              </a:spcAft>
              <a:buSzPts val="2000"/>
              <a:buChar char="●"/>
            </a:pPr>
            <a:r>
              <a:rPr lang="en" sz="2000"/>
              <a:t>Opinion Mining, Fake news</a:t>
            </a:r>
            <a:endParaRPr sz="2000"/>
          </a:p>
          <a:p>
            <a:pPr indent="-355600" lvl="0" marL="457200" rtl="0" algn="l">
              <a:spcBef>
                <a:spcPts val="640"/>
              </a:spcBef>
              <a:spcAft>
                <a:spcPts val="0"/>
              </a:spcAft>
              <a:buSzPts val="2000"/>
              <a:buChar char="●"/>
            </a:pPr>
            <a:r>
              <a:rPr lang="en" sz="2000"/>
              <a:t>Semantic Role Labelling</a:t>
            </a:r>
            <a:endParaRPr sz="2000"/>
          </a:p>
          <a:p>
            <a:pPr indent="-368300" lvl="0" marL="457200" rtl="0" algn="l">
              <a:spcBef>
                <a:spcPts val="640"/>
              </a:spcBef>
              <a:spcAft>
                <a:spcPts val="0"/>
              </a:spcAft>
              <a:buSzPts val="2200"/>
              <a:buChar char="●"/>
            </a:pPr>
            <a:r>
              <a:rPr lang="en" sz="2200"/>
              <a:t>Timelines</a:t>
            </a:r>
            <a:endParaRPr sz="2200"/>
          </a:p>
          <a:p>
            <a:pPr indent="0" lvl="0" marL="0" rtl="0" algn="l">
              <a:spcBef>
                <a:spcPts val="0"/>
              </a:spcBef>
              <a:spcAft>
                <a:spcPts val="0"/>
              </a:spcAft>
              <a:buNone/>
            </a:pPr>
            <a:r>
              <a:t/>
            </a:r>
            <a:endParaRPr sz="1800">
              <a:solidFill>
                <a:srgbClr val="FF0000"/>
              </a:solidFill>
              <a:latin typeface="Arial"/>
              <a:ea typeface="Arial"/>
              <a:cs typeface="Arial"/>
              <a:sym typeface="Arial"/>
            </a:endParaRPr>
          </a:p>
          <a:p>
            <a:pPr indent="0" lvl="0" marL="0" rtl="0" algn="l">
              <a:spcBef>
                <a:spcPts val="0"/>
              </a:spcBef>
              <a:spcAft>
                <a:spcPts val="0"/>
              </a:spcAft>
              <a:buNone/>
            </a:pPr>
            <a:r>
              <a:rPr lang="en" sz="1800">
                <a:solidFill>
                  <a:srgbClr val="FF0000"/>
                </a:solidFill>
                <a:latin typeface="Arial"/>
                <a:ea typeface="Arial"/>
                <a:cs typeface="Arial"/>
                <a:sym typeface="Arial"/>
              </a:rPr>
              <a:t>Non-standard language - Normalization</a:t>
            </a:r>
            <a:endParaRPr sz="2200"/>
          </a:p>
          <a:p>
            <a:pPr indent="0" lvl="0" marL="0" rtl="0" algn="l">
              <a:spcBef>
                <a:spcPts val="640"/>
              </a:spcBef>
              <a:spcAft>
                <a:spcPts val="0"/>
              </a:spcAft>
              <a:buNone/>
            </a:pPr>
            <a:r>
              <a:t/>
            </a:r>
            <a:endParaRPr/>
          </a:p>
        </p:txBody>
      </p:sp>
      <p:sp>
        <p:nvSpPr>
          <p:cNvPr id="343" name="Google Shape;343;p58"/>
          <p:cNvSpPr/>
          <p:nvPr/>
        </p:nvSpPr>
        <p:spPr>
          <a:xfrm>
            <a:off x="6724650" y="1147900"/>
            <a:ext cx="1763100" cy="2755200"/>
          </a:xfrm>
          <a:prstGeom prst="downArrow">
            <a:avLst>
              <a:gd fmla="val 50000" name="adj1"/>
              <a:gd fmla="val 50000" name="adj2"/>
            </a:avLst>
          </a:prstGeom>
          <a:gradFill>
            <a:gsLst>
              <a:gs pos="0">
                <a:srgbClr val="F5D0D0"/>
              </a:gs>
              <a:gs pos="100000">
                <a:srgbClr val="D96868"/>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Performance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9"/>
          <p:cNvSpPr txBox="1"/>
          <p:nvPr>
            <p:ph type="title"/>
          </p:nvPr>
        </p:nvSpPr>
        <p:spPr>
          <a:xfrm>
            <a:off x="342900" y="154484"/>
            <a:ext cx="6172200" cy="6432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
              <a:t>Article generation in Basque Wikipedia</a:t>
            </a:r>
            <a:endParaRPr/>
          </a:p>
        </p:txBody>
      </p:sp>
      <p:sp>
        <p:nvSpPr>
          <p:cNvPr id="349" name="Google Shape;349;p59"/>
          <p:cNvSpPr txBox="1"/>
          <p:nvPr>
            <p:ph idx="1" type="body"/>
          </p:nvPr>
        </p:nvSpPr>
        <p:spPr>
          <a:xfrm>
            <a:off x="964400" y="1200150"/>
            <a:ext cx="7722300" cy="3394500"/>
          </a:xfrm>
          <a:prstGeom prst="rect">
            <a:avLst/>
          </a:prstGeom>
        </p:spPr>
        <p:txBody>
          <a:bodyPr anchorCtr="0" anchor="t" bIns="45700" lIns="91425" spcFirstLastPara="1" rIns="91425" wrap="square" tIns="45700">
            <a:normAutofit/>
          </a:bodyPr>
          <a:lstStyle/>
          <a:p>
            <a:pPr indent="-361950" lvl="0" marL="457200" rtl="0" algn="l">
              <a:spcBef>
                <a:spcPts val="360"/>
              </a:spcBef>
              <a:spcAft>
                <a:spcPts val="0"/>
              </a:spcAft>
              <a:buSzPts val="2100"/>
              <a:buChar char="●"/>
            </a:pPr>
            <a:r>
              <a:rPr lang="en" sz="2100" u="sng">
                <a:solidFill>
                  <a:schemeClr val="accent5"/>
                </a:solidFill>
                <a:hlinkClick r:id="rId3">
                  <a:extLst>
                    <a:ext uri="{A12FA001-AC4F-418D-AE19-62706E023703}">
                      <ahyp:hlinkClr val="tx"/>
                    </a:ext>
                  </a:extLst>
                </a:hlinkClick>
              </a:rPr>
              <a:t>h</a:t>
            </a:r>
            <a:r>
              <a:rPr lang="en" sz="2100" u="sng">
                <a:solidFill>
                  <a:schemeClr val="accent5"/>
                </a:solidFill>
                <a:hlinkClick r:id="rId4">
                  <a:extLst>
                    <a:ext uri="{A12FA001-AC4F-418D-AE19-62706E023703}">
                      <ahyp:hlinkClr val="tx"/>
                    </a:ext>
                  </a:extLst>
                </a:hlinkClick>
              </a:rPr>
              <a:t>ttps://eu.wikipedia.org/wiki/Wikiproiektu:Euskarazko_albisteetako_Izen_Entitateak</a:t>
            </a:r>
            <a:r>
              <a:rPr lang="en" sz="2100"/>
              <a:t> </a:t>
            </a:r>
            <a:endParaRPr sz="2100"/>
          </a:p>
        </p:txBody>
      </p:sp>
      <p:pic>
        <p:nvPicPr>
          <p:cNvPr id="350" name="Google Shape;350;p59"/>
          <p:cNvPicPr preferRelativeResize="0"/>
          <p:nvPr/>
        </p:nvPicPr>
        <p:blipFill>
          <a:blip r:embed="rId5">
            <a:alphaModFix/>
          </a:blip>
          <a:stretch>
            <a:fillRect/>
          </a:stretch>
        </p:blipFill>
        <p:spPr>
          <a:xfrm>
            <a:off x="1371600" y="2071688"/>
            <a:ext cx="6400800" cy="24860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0"/>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Article Generation in Basque Wikipedia</a:t>
            </a:r>
            <a:endParaRPr/>
          </a:p>
        </p:txBody>
      </p:sp>
      <p:sp>
        <p:nvSpPr>
          <p:cNvPr id="356" name="Google Shape;356;p60"/>
          <p:cNvSpPr/>
          <p:nvPr/>
        </p:nvSpPr>
        <p:spPr>
          <a:xfrm>
            <a:off x="4158521" y="1621925"/>
            <a:ext cx="1128060" cy="1136484"/>
          </a:xfrm>
          <a:prstGeom prst="flowChartMultidocumen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Named Entities DB</a:t>
            </a:r>
            <a:endParaRPr b="1" sz="13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p:txBody>
      </p:sp>
      <p:sp>
        <p:nvSpPr>
          <p:cNvPr id="357" name="Google Shape;357;p60"/>
          <p:cNvSpPr/>
          <p:nvPr/>
        </p:nvSpPr>
        <p:spPr>
          <a:xfrm>
            <a:off x="1979425" y="1629225"/>
            <a:ext cx="1605300" cy="10530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a:p>
            <a:pPr indent="0" lvl="0" marL="0" rtl="0" algn="ctr">
              <a:spcBef>
                <a:spcPts val="0"/>
              </a:spcBef>
              <a:spcAft>
                <a:spcPts val="0"/>
              </a:spcAft>
              <a:buNone/>
            </a:pPr>
            <a:r>
              <a:rPr b="1" lang="en"/>
              <a:t>IE</a:t>
            </a:r>
            <a:endParaRPr b="1"/>
          </a:p>
          <a:p>
            <a:pPr indent="0" lvl="0" marL="0" rtl="0" algn="l">
              <a:spcBef>
                <a:spcPts val="0"/>
              </a:spcBef>
              <a:spcAft>
                <a:spcPts val="0"/>
              </a:spcAft>
              <a:buNone/>
            </a:pPr>
            <a:r>
              <a:t/>
            </a:r>
            <a:endParaRPr sz="1000"/>
          </a:p>
          <a:p>
            <a:pPr indent="0" lvl="0" marL="0" rtl="0" algn="l">
              <a:spcBef>
                <a:spcPts val="0"/>
              </a:spcBef>
              <a:spcAft>
                <a:spcPts val="0"/>
              </a:spcAft>
              <a:buNone/>
            </a:pPr>
            <a:r>
              <a:rPr lang="en" sz="1000"/>
              <a:t>• News extraction</a:t>
            </a:r>
            <a:endParaRPr sz="1000"/>
          </a:p>
          <a:p>
            <a:pPr indent="0" lvl="0" marL="0" rtl="0" algn="l">
              <a:spcBef>
                <a:spcPts val="0"/>
              </a:spcBef>
              <a:spcAft>
                <a:spcPts val="0"/>
              </a:spcAft>
              <a:buNone/>
            </a:pPr>
            <a:r>
              <a:rPr lang="en" sz="1000"/>
              <a:t>• Named Entity Recognition</a:t>
            </a:r>
            <a:endParaRPr sz="1000"/>
          </a:p>
          <a:p>
            <a:pPr indent="0" lvl="0" marL="0" rtl="0" algn="l">
              <a:spcBef>
                <a:spcPts val="0"/>
              </a:spcBef>
              <a:spcAft>
                <a:spcPts val="0"/>
              </a:spcAft>
              <a:buNone/>
            </a:pPr>
            <a:r>
              <a:rPr lang="en" sz="1000"/>
              <a:t>• Lemmatization</a:t>
            </a:r>
            <a:endParaRPr sz="1000"/>
          </a:p>
          <a:p>
            <a:pPr indent="0" lvl="0" marL="457200" rtl="0" algn="ctr">
              <a:spcBef>
                <a:spcPts val="0"/>
              </a:spcBef>
              <a:spcAft>
                <a:spcPts val="0"/>
              </a:spcAft>
              <a:buNone/>
            </a:pPr>
            <a:r>
              <a:rPr lang="en"/>
              <a:t>  </a:t>
            </a:r>
            <a:endParaRPr/>
          </a:p>
        </p:txBody>
      </p:sp>
      <p:sp>
        <p:nvSpPr>
          <p:cNvPr id="358" name="Google Shape;358;p60"/>
          <p:cNvSpPr/>
          <p:nvPr/>
        </p:nvSpPr>
        <p:spPr>
          <a:xfrm>
            <a:off x="5843675" y="1476825"/>
            <a:ext cx="1809300" cy="12054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a:p>
            <a:pPr indent="0" lvl="0" marL="0" rtl="0" algn="ctr">
              <a:spcBef>
                <a:spcPts val="0"/>
              </a:spcBef>
              <a:spcAft>
                <a:spcPts val="0"/>
              </a:spcAft>
              <a:buNone/>
            </a:pPr>
            <a:r>
              <a:rPr b="1" lang="en"/>
              <a:t>Visualization</a:t>
            </a:r>
            <a:endParaRPr b="1"/>
          </a:p>
          <a:p>
            <a:pPr indent="0" lvl="0" marL="0" rtl="0" algn="l">
              <a:spcBef>
                <a:spcPts val="0"/>
              </a:spcBef>
              <a:spcAft>
                <a:spcPts val="0"/>
              </a:spcAft>
              <a:buNone/>
            </a:pPr>
            <a:r>
              <a:t/>
            </a:r>
            <a:endParaRPr sz="1000"/>
          </a:p>
          <a:p>
            <a:pPr indent="0" lvl="0" marL="0" rtl="0" algn="l">
              <a:spcBef>
                <a:spcPts val="0"/>
              </a:spcBef>
              <a:spcAft>
                <a:spcPts val="0"/>
              </a:spcAft>
              <a:buNone/>
            </a:pPr>
            <a:r>
              <a:rPr lang="en" sz="1000"/>
              <a:t>• TF-IDF </a:t>
            </a:r>
            <a:endParaRPr sz="1000"/>
          </a:p>
          <a:p>
            <a:pPr indent="0" lvl="0" marL="0" rtl="0" algn="l">
              <a:spcBef>
                <a:spcPts val="0"/>
              </a:spcBef>
              <a:spcAft>
                <a:spcPts val="0"/>
              </a:spcAft>
              <a:buNone/>
            </a:pPr>
            <a:r>
              <a:rPr lang="en" sz="1000"/>
              <a:t>• Wikipedia entry</a:t>
            </a:r>
            <a:endParaRPr sz="1000"/>
          </a:p>
          <a:p>
            <a:pPr indent="0" lvl="0" marL="0" rtl="0" algn="l">
              <a:spcBef>
                <a:spcPts val="0"/>
              </a:spcBef>
              <a:spcAft>
                <a:spcPts val="0"/>
              </a:spcAft>
              <a:buNone/>
            </a:pPr>
            <a:r>
              <a:rPr lang="en" sz="1000"/>
              <a:t>• Scattertext</a:t>
            </a:r>
            <a:endParaRPr sz="1000"/>
          </a:p>
          <a:p>
            <a:pPr indent="0" lvl="0" marL="0" rtl="0" algn="ctr">
              <a:spcBef>
                <a:spcPts val="0"/>
              </a:spcBef>
              <a:spcAft>
                <a:spcPts val="0"/>
              </a:spcAft>
              <a:buNone/>
            </a:pPr>
            <a:r>
              <a:t/>
            </a:r>
            <a:endParaRPr/>
          </a:p>
        </p:txBody>
      </p:sp>
      <p:sp>
        <p:nvSpPr>
          <p:cNvPr id="359" name="Google Shape;359;p60"/>
          <p:cNvSpPr/>
          <p:nvPr/>
        </p:nvSpPr>
        <p:spPr>
          <a:xfrm>
            <a:off x="3725375" y="2030900"/>
            <a:ext cx="240000" cy="262500"/>
          </a:xfrm>
          <a:prstGeom prst="right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0"/>
          <p:cNvSpPr/>
          <p:nvPr/>
        </p:nvSpPr>
        <p:spPr>
          <a:xfrm>
            <a:off x="5473075" y="1996425"/>
            <a:ext cx="240000" cy="262500"/>
          </a:xfrm>
          <a:prstGeom prst="right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0"/>
          <p:cNvSpPr/>
          <p:nvPr/>
        </p:nvSpPr>
        <p:spPr>
          <a:xfrm>
            <a:off x="5634150" y="3388325"/>
            <a:ext cx="1641168" cy="981936"/>
          </a:xfrm>
          <a:prstGeom prst="flowChartMultidocumen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p>
          <a:p>
            <a:pPr indent="0" lvl="0" marL="0" rtl="0" algn="ctr">
              <a:spcBef>
                <a:spcPts val="0"/>
              </a:spcBef>
              <a:spcAft>
                <a:spcPts val="0"/>
              </a:spcAft>
              <a:buNone/>
            </a:pPr>
            <a:r>
              <a:rPr b="1" lang="en" sz="1300"/>
              <a:t>Meaningfull NE DB</a:t>
            </a:r>
            <a:endParaRPr b="1" sz="13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1000"/>
          </a:p>
        </p:txBody>
      </p:sp>
      <p:sp>
        <p:nvSpPr>
          <p:cNvPr id="362" name="Google Shape;362;p60"/>
          <p:cNvSpPr/>
          <p:nvPr/>
        </p:nvSpPr>
        <p:spPr>
          <a:xfrm>
            <a:off x="1877125" y="3479525"/>
            <a:ext cx="1809270" cy="966924"/>
          </a:xfrm>
          <a:prstGeom prst="flowChartMultidocumen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p>
          <a:p>
            <a:pPr indent="0" lvl="0" marL="0" rtl="0" algn="ctr">
              <a:spcBef>
                <a:spcPts val="0"/>
              </a:spcBef>
              <a:spcAft>
                <a:spcPts val="0"/>
              </a:spcAft>
              <a:buNone/>
            </a:pPr>
            <a:r>
              <a:rPr b="1" lang="en" sz="1300"/>
              <a:t>News DB</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1000"/>
          </a:p>
        </p:txBody>
      </p:sp>
      <p:sp>
        <p:nvSpPr>
          <p:cNvPr id="363" name="Google Shape;363;p60"/>
          <p:cNvSpPr/>
          <p:nvPr/>
        </p:nvSpPr>
        <p:spPr>
          <a:xfrm>
            <a:off x="221375" y="1698125"/>
            <a:ext cx="1128060" cy="966924"/>
          </a:xfrm>
          <a:prstGeom prst="flowChartMultidocumen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RSS feed</a:t>
            </a:r>
            <a:endParaRPr b="1" sz="1300"/>
          </a:p>
          <a:p>
            <a:pPr indent="0" lvl="0" marL="0" rtl="0" algn="ctr">
              <a:spcBef>
                <a:spcPts val="0"/>
              </a:spcBef>
              <a:spcAft>
                <a:spcPts val="0"/>
              </a:spcAft>
              <a:buNone/>
            </a:pPr>
            <a:r>
              <a:rPr b="1" lang="en" sz="1300"/>
              <a:t>Basque media</a:t>
            </a:r>
            <a:endParaRPr b="1" sz="1300"/>
          </a:p>
          <a:p>
            <a:pPr indent="0" lvl="0" marL="0" rtl="0" algn="l">
              <a:spcBef>
                <a:spcPts val="0"/>
              </a:spcBef>
              <a:spcAft>
                <a:spcPts val="0"/>
              </a:spcAft>
              <a:buNone/>
            </a:pPr>
            <a:r>
              <a:t/>
            </a:r>
            <a:endParaRPr sz="1000"/>
          </a:p>
        </p:txBody>
      </p:sp>
      <p:sp>
        <p:nvSpPr>
          <p:cNvPr id="364" name="Google Shape;364;p60"/>
          <p:cNvSpPr/>
          <p:nvPr/>
        </p:nvSpPr>
        <p:spPr>
          <a:xfrm>
            <a:off x="1541675" y="2030900"/>
            <a:ext cx="240000" cy="262500"/>
          </a:xfrm>
          <a:prstGeom prst="right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0"/>
          <p:cNvSpPr/>
          <p:nvPr/>
        </p:nvSpPr>
        <p:spPr>
          <a:xfrm>
            <a:off x="2371675" y="3030575"/>
            <a:ext cx="131100" cy="291900"/>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0"/>
          <p:cNvSpPr/>
          <p:nvPr/>
        </p:nvSpPr>
        <p:spPr>
          <a:xfrm>
            <a:off x="6055375" y="2954375"/>
            <a:ext cx="131100" cy="291900"/>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0"/>
          <p:cNvSpPr/>
          <p:nvPr/>
        </p:nvSpPr>
        <p:spPr>
          <a:xfrm>
            <a:off x="3221700" y="3051300"/>
            <a:ext cx="131100" cy="262500"/>
          </a:xfrm>
          <a:prstGeom prst="up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0"/>
          <p:cNvSpPr/>
          <p:nvPr/>
        </p:nvSpPr>
        <p:spPr>
          <a:xfrm>
            <a:off x="6905400" y="2975100"/>
            <a:ext cx="131100" cy="262500"/>
          </a:xfrm>
          <a:prstGeom prst="up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0"/>
          <p:cNvSpPr/>
          <p:nvPr/>
        </p:nvSpPr>
        <p:spPr>
          <a:xfrm>
            <a:off x="7759075" y="1920225"/>
            <a:ext cx="240000" cy="262500"/>
          </a:xfrm>
          <a:prstGeom prst="right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0"/>
          <p:cNvSpPr/>
          <p:nvPr/>
        </p:nvSpPr>
        <p:spPr>
          <a:xfrm rot="3746500">
            <a:off x="7606637" y="2758361"/>
            <a:ext cx="239921" cy="262599"/>
          </a:xfrm>
          <a:prstGeom prst="right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60"/>
          <p:cNvPicPr preferRelativeResize="0"/>
          <p:nvPr/>
        </p:nvPicPr>
        <p:blipFill>
          <a:blip r:embed="rId3">
            <a:alphaModFix/>
          </a:blip>
          <a:stretch>
            <a:fillRect/>
          </a:stretch>
        </p:blipFill>
        <p:spPr>
          <a:xfrm>
            <a:off x="8103100" y="1736650"/>
            <a:ext cx="899748" cy="794775"/>
          </a:xfrm>
          <a:prstGeom prst="rect">
            <a:avLst/>
          </a:prstGeom>
          <a:noFill/>
          <a:ln>
            <a:noFill/>
          </a:ln>
        </p:spPr>
      </p:pic>
      <p:pic>
        <p:nvPicPr>
          <p:cNvPr id="372" name="Google Shape;372;p60"/>
          <p:cNvPicPr preferRelativeResize="0"/>
          <p:nvPr/>
        </p:nvPicPr>
        <p:blipFill rotWithShape="1">
          <a:blip r:embed="rId4">
            <a:alphaModFix/>
          </a:blip>
          <a:srcRect b="41759" l="930" r="62740" t="7215"/>
          <a:stretch/>
        </p:blipFill>
        <p:spPr>
          <a:xfrm>
            <a:off x="7473475" y="3097125"/>
            <a:ext cx="1605227" cy="8562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1"/>
          <p:cNvSpPr txBox="1"/>
          <p:nvPr>
            <p:ph type="title"/>
          </p:nvPr>
        </p:nvSpPr>
        <p:spPr>
          <a:xfrm>
            <a:off x="457200" y="205977"/>
            <a:ext cx="8229600" cy="376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sz="2000"/>
          </a:p>
          <a:p>
            <a:pPr indent="0" lvl="0" marL="0" rtl="0" algn="l">
              <a:spcBef>
                <a:spcPts val="0"/>
              </a:spcBef>
              <a:spcAft>
                <a:spcPts val="0"/>
              </a:spcAft>
              <a:buNone/>
            </a:pPr>
            <a:r>
              <a:rPr lang="en"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u="sng">
                <a:solidFill>
                  <a:schemeClr val="hlink"/>
                </a:solidFill>
                <a:hlinkClick r:id="rId3"/>
              </a:rPr>
              <a:t>h</a:t>
            </a:r>
            <a:r>
              <a:rPr lang="en" sz="2000" u="sng">
                <a:solidFill>
                  <a:schemeClr val="hlink"/>
                </a:solidFill>
                <a:hlinkClick r:id="rId4"/>
              </a:rPr>
              <a:t>ttp://behagune.elhuyar.eus/</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t/>
            </a:r>
            <a:endParaRPr/>
          </a:p>
        </p:txBody>
      </p:sp>
      <p:pic>
        <p:nvPicPr>
          <p:cNvPr id="378" name="Google Shape;378;p61"/>
          <p:cNvPicPr preferRelativeResize="0"/>
          <p:nvPr/>
        </p:nvPicPr>
        <p:blipFill>
          <a:blip r:embed="rId5">
            <a:alphaModFix/>
          </a:blip>
          <a:stretch>
            <a:fillRect/>
          </a:stretch>
        </p:blipFill>
        <p:spPr>
          <a:xfrm>
            <a:off x="783950" y="811500"/>
            <a:ext cx="7508400" cy="3975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2"/>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2200" u="sng">
                <a:solidFill>
                  <a:schemeClr val="hlink"/>
                </a:solidFill>
                <a:hlinkClick r:id="rId3"/>
              </a:rPr>
              <a:t>https://voyant-tools.org/</a:t>
            </a:r>
            <a:endParaRPr sz="2200"/>
          </a:p>
          <a:p>
            <a:pPr indent="0" lvl="0" marL="0" rtl="0" algn="ctr">
              <a:spcBef>
                <a:spcPts val="0"/>
              </a:spcBef>
              <a:spcAft>
                <a:spcPts val="0"/>
              </a:spcAft>
              <a:buNone/>
            </a:pPr>
            <a:r>
              <a:t/>
            </a:r>
            <a:endParaRPr sz="2200"/>
          </a:p>
        </p:txBody>
      </p:sp>
      <p:pic>
        <p:nvPicPr>
          <p:cNvPr id="384" name="Google Shape;384;p62"/>
          <p:cNvPicPr preferRelativeResize="0"/>
          <p:nvPr/>
        </p:nvPicPr>
        <p:blipFill>
          <a:blip r:embed="rId4">
            <a:alphaModFix/>
          </a:blip>
          <a:stretch>
            <a:fillRect/>
          </a:stretch>
        </p:blipFill>
        <p:spPr>
          <a:xfrm>
            <a:off x="1059400" y="899775"/>
            <a:ext cx="6842002" cy="36205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3"/>
          <p:cNvSpPr txBox="1"/>
          <p:nvPr>
            <p:ph idx="4294967295"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Mila esker!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sz="3600"/>
          </a:p>
          <a:p>
            <a:pPr indent="0" lvl="0" marL="0" rtl="0" algn="ctr">
              <a:spcBef>
                <a:spcPts val="0"/>
              </a:spcBef>
              <a:spcAft>
                <a:spcPts val="0"/>
              </a:spcAft>
              <a:buNone/>
            </a:pPr>
            <a:r>
              <a:t/>
            </a:r>
            <a:endParaRPr/>
          </a:p>
        </p:txBody>
      </p:sp>
      <p:pic>
        <p:nvPicPr>
          <p:cNvPr id="98" name="Google Shape;98;p19"/>
          <p:cNvPicPr preferRelativeResize="0"/>
          <p:nvPr/>
        </p:nvPicPr>
        <p:blipFill>
          <a:blip r:embed="rId3">
            <a:alphaModFix/>
          </a:blip>
          <a:stretch>
            <a:fillRect/>
          </a:stretch>
        </p:blipFill>
        <p:spPr>
          <a:xfrm>
            <a:off x="1676400" y="453778"/>
            <a:ext cx="5690428" cy="37753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sz="3600"/>
          </a:p>
          <a:p>
            <a:pPr indent="0" lvl="0" marL="0" rtl="0" algn="ctr">
              <a:spcBef>
                <a:spcPts val="0"/>
              </a:spcBef>
              <a:spcAft>
                <a:spcPts val="0"/>
              </a:spcAft>
              <a:buNone/>
            </a:pPr>
            <a:r>
              <a:t/>
            </a:r>
            <a:endParaRPr/>
          </a:p>
        </p:txBody>
      </p:sp>
      <p:pic>
        <p:nvPicPr>
          <p:cNvPr id="104" name="Google Shape;104;p20"/>
          <p:cNvPicPr preferRelativeResize="0"/>
          <p:nvPr/>
        </p:nvPicPr>
        <p:blipFill>
          <a:blip r:embed="rId3">
            <a:alphaModFix/>
          </a:blip>
          <a:stretch>
            <a:fillRect/>
          </a:stretch>
        </p:blipFill>
        <p:spPr>
          <a:xfrm>
            <a:off x="1905000" y="606178"/>
            <a:ext cx="5708880" cy="37753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Multidisciplinarity	</a:t>
            </a:r>
            <a:endParaRPr/>
          </a:p>
        </p:txBody>
      </p:sp>
      <p:sp>
        <p:nvSpPr>
          <p:cNvPr id="110" name="Google Shape;110;p21"/>
          <p:cNvSpPr txBox="1"/>
          <p:nvPr>
            <p:ph idx="1" type="body"/>
          </p:nvPr>
        </p:nvSpPr>
        <p:spPr>
          <a:xfrm>
            <a:off x="457200" y="1200150"/>
            <a:ext cx="8229600" cy="33945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
              <a:t>Machine Learning</a:t>
            </a:r>
            <a:endParaRPr/>
          </a:p>
          <a:p>
            <a:pPr indent="-342900" lvl="0" marL="457200" rtl="0" algn="l">
              <a:spcBef>
                <a:spcPts val="0"/>
              </a:spcBef>
              <a:spcAft>
                <a:spcPts val="0"/>
              </a:spcAft>
              <a:buSzPts val="1800"/>
              <a:buChar char="●"/>
            </a:pPr>
            <a:r>
              <a:rPr lang="en"/>
              <a:t>Linguistics</a:t>
            </a:r>
            <a:endParaRPr/>
          </a:p>
          <a:p>
            <a:pPr indent="-342900" lvl="0" marL="457200" rtl="0" algn="l">
              <a:spcBef>
                <a:spcPts val="0"/>
              </a:spcBef>
              <a:spcAft>
                <a:spcPts val="0"/>
              </a:spcAft>
              <a:buSzPts val="1800"/>
              <a:buChar char="●"/>
            </a:pPr>
            <a:r>
              <a:rPr lang="en"/>
              <a:t>Social </a:t>
            </a:r>
            <a:r>
              <a:rPr lang="en"/>
              <a:t>sciences</a:t>
            </a:r>
            <a:endParaRPr/>
          </a:p>
          <a:p>
            <a:pPr indent="-342900" lvl="0" marL="457200" rtl="0" algn="l">
              <a:spcBef>
                <a:spcPts val="0"/>
              </a:spcBef>
              <a:spcAft>
                <a:spcPts val="0"/>
              </a:spcAft>
              <a:buSzPts val="1800"/>
              <a:buChar char="●"/>
            </a:pPr>
            <a:r>
              <a:rPr lang="en"/>
              <a:t>Humanities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sz="3600"/>
          </a:p>
          <a:p>
            <a:pPr indent="0" lvl="0" marL="0" rtl="0" algn="ctr">
              <a:spcBef>
                <a:spcPts val="0"/>
              </a:spcBef>
              <a:spcAft>
                <a:spcPts val="0"/>
              </a:spcAft>
              <a:buNone/>
            </a:pPr>
            <a:r>
              <a:t/>
            </a:r>
            <a:endParaRPr/>
          </a:p>
        </p:txBody>
      </p:sp>
      <p:pic>
        <p:nvPicPr>
          <p:cNvPr id="116" name="Google Shape;116;p22"/>
          <p:cNvPicPr preferRelativeResize="0"/>
          <p:nvPr/>
        </p:nvPicPr>
        <p:blipFill>
          <a:blip r:embed="rId3">
            <a:alphaModFix/>
          </a:blip>
          <a:stretch>
            <a:fillRect/>
          </a:stretch>
        </p:blipFill>
        <p:spPr>
          <a:xfrm>
            <a:off x="914400" y="453778"/>
            <a:ext cx="6735068" cy="37753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457200" y="205978"/>
            <a:ext cx="8229600" cy="857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sz="3600"/>
          </a:p>
          <a:p>
            <a:pPr indent="0" lvl="0" marL="0" rtl="0" algn="ctr">
              <a:spcBef>
                <a:spcPts val="0"/>
              </a:spcBef>
              <a:spcAft>
                <a:spcPts val="0"/>
              </a:spcAft>
              <a:buNone/>
            </a:pPr>
            <a:r>
              <a:t/>
            </a:r>
            <a:endParaRPr/>
          </a:p>
        </p:txBody>
      </p:sp>
      <p:pic>
        <p:nvPicPr>
          <p:cNvPr id="122" name="Google Shape;122;p23"/>
          <p:cNvPicPr preferRelativeResize="0"/>
          <p:nvPr/>
        </p:nvPicPr>
        <p:blipFill>
          <a:blip r:embed="rId3">
            <a:alphaModFix/>
          </a:blip>
          <a:stretch>
            <a:fillRect/>
          </a:stretch>
        </p:blipFill>
        <p:spPr>
          <a:xfrm>
            <a:off x="1600200" y="682378"/>
            <a:ext cx="5615444" cy="37753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LTAPP">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